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4" r:id="rId4"/>
    <p:sldId id="265" r:id="rId5"/>
    <p:sldId id="270" r:id="rId6"/>
    <p:sldId id="260" r:id="rId7"/>
    <p:sldId id="261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6" autoAdjust="0"/>
    <p:restoredTop sz="94660"/>
  </p:normalViewPr>
  <p:slideViewPr>
    <p:cSldViewPr snapToGrid="0">
      <p:cViewPr>
        <p:scale>
          <a:sx n="67" d="100"/>
          <a:sy n="67" d="100"/>
        </p:scale>
        <p:origin x="8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9317BF-A0BC-4976-965A-8A7139A2AC3F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9BBE427-7D64-49ED-BC47-B12266EE4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martspeechtherapy.com/its-a-fairy-tale-well-almost-therap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dneydepauw.blogspot.com/2015/12/the-heros-journey-and-universal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sierragodfrey.blogspot.com/2010/01/basic-plot-structure.htm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mazon.com/Ella-Enchanted-Various-artists/dp/B00138HAH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www.pinterest.com/pin/4257315894834475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sbattles.wikia.com/wiki/Disne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csftl.org/calendar/2018/4/28/middle-school-musical-performance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://disney.wikia.com/wiki/Tinker_B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owyourmeme.com/memes/subcultures/monsters-inc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s://www.pinterest.com/pin/426434658448368588/" TargetMode="External"/><Relationship Id="rId4" Type="http://schemas.openxmlformats.org/officeDocument/2006/relationships/hyperlink" Target="https://www.vulture.com/2016/06/why-are-the-finding-nemo-movies-such-big-hits.html" TargetMode="External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Kristen ITC" panose="03050502040202030202" pitchFamily="66" charset="0"/>
              </a:rPr>
              <a:t>Once Upon a Time…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Kristen ITC" panose="03050502040202030202" pitchFamily="66" charset="0"/>
              </a:rPr>
              <a:t>There were notes about FAIRY TALES</a:t>
            </a:r>
          </a:p>
        </p:txBody>
      </p:sp>
    </p:spTree>
    <p:extLst>
      <p:ext uri="{BB962C8B-B14F-4D97-AF65-F5344CB8AC3E}">
        <p14:creationId xmlns:p14="http://schemas.microsoft.com/office/powerpoint/2010/main" val="20885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Ways Fairy Tales are Interpreted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2266950"/>
            <a:ext cx="11001376" cy="4400549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Kristen ITC" panose="03050502040202030202" pitchFamily="66" charset="0"/>
              </a:rPr>
              <a:t>Morphology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Analyzes the function of each character / action.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Each </a:t>
            </a:r>
            <a:r>
              <a:rPr lang="en-US" sz="2600">
                <a:latin typeface="Kristen ITC" panose="03050502040202030202" pitchFamily="66" charset="0"/>
              </a:rPr>
              <a:t>sotry </a:t>
            </a:r>
            <a:r>
              <a:rPr lang="en-US" sz="2600" dirty="0">
                <a:latin typeface="Kristen ITC" panose="03050502040202030202" pitchFamily="66" charset="0"/>
              </a:rPr>
              <a:t>is composed of 31 elements and 8 character types.</a:t>
            </a:r>
          </a:p>
          <a:p>
            <a:r>
              <a:rPr lang="en-US" sz="2800" u="sng" dirty="0">
                <a:latin typeface="Kristen ITC" panose="03050502040202030202" pitchFamily="66" charset="0"/>
              </a:rPr>
              <a:t>Historic Analysis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Seeing tales as a way to preserve history, legend, customs.</a:t>
            </a:r>
          </a:p>
          <a:p>
            <a:r>
              <a:rPr lang="en-US" sz="2800" u="sng" dirty="0">
                <a:latin typeface="Kristen ITC" panose="03050502040202030202" pitchFamily="66" charset="0"/>
              </a:rPr>
              <a:t>Moral Lesson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All of Charles Perrault’s versions end with a lesson / moral </a:t>
            </a:r>
          </a:p>
        </p:txBody>
      </p:sp>
    </p:spTree>
    <p:extLst>
      <p:ext uri="{BB962C8B-B14F-4D97-AF65-F5344CB8AC3E}">
        <p14:creationId xmlns:p14="http://schemas.microsoft.com/office/powerpoint/2010/main" val="14271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What are Fairy Tales?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408" y="2305318"/>
            <a:ext cx="7165341" cy="42478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Kristen ITC" panose="03050502040202030202" pitchFamily="66" charset="0"/>
              </a:rPr>
              <a:t>They are fictional stories that  feature folkloric characters and enchantments, often involving a far-fetched sequence of events.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24" y="1815921"/>
            <a:ext cx="4168767" cy="2916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23" y="3928056"/>
            <a:ext cx="4168767" cy="29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66331" cy="706964"/>
          </a:xfrm>
        </p:spPr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Fairy Tales for Beginners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54" y="2247900"/>
            <a:ext cx="10229969" cy="42545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risten ITC" panose="03050502040202030202" pitchFamily="66" charset="0"/>
              </a:rPr>
              <a:t>Plots—are short, simple, and direct.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Action—concentrated and fast paced, adding interest.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Characters—are two-dimensional and easily identified as good/bad.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Settings—are unimportant and vague.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Themes—are limited.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Endings—are almost always happy.  </a:t>
            </a:r>
          </a:p>
        </p:txBody>
      </p:sp>
      <p:pic>
        <p:nvPicPr>
          <p:cNvPr id="4100" name="Picture 4" descr="Image result for basic fairy tales">
            <a:hlinkClick r:id="rId2"/>
            <a:extLst>
              <a:ext uri="{FF2B5EF4-FFF2-40B4-BE49-F238E27FC236}">
                <a16:creationId xmlns:a16="http://schemas.microsoft.com/office/drawing/2014/main" id="{A12A9F19-27DF-48EB-88D9-D697E6A7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38575"/>
            <a:ext cx="48006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79965" cy="706964"/>
          </a:xfrm>
        </p:spPr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The Plot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2603500"/>
            <a:ext cx="6079240" cy="39647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risten ITC" panose="03050502040202030202" pitchFamily="66" charset="0"/>
              </a:rPr>
              <a:t>Uses direct plots…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 Exposition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Rising Action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Climax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Falling Action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Resolution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86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1917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Related image">
            <a:hlinkClick r:id="rId3"/>
            <a:extLst>
              <a:ext uri="{FF2B5EF4-FFF2-40B4-BE49-F238E27FC236}">
                <a16:creationId xmlns:a16="http://schemas.microsoft.com/office/drawing/2014/main" id="{1690CA5D-ACB6-4E2B-9FCA-3C261A53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7" y="114300"/>
            <a:ext cx="6373733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>
            <a:hlinkClick r:id="rId5"/>
            <a:extLst>
              <a:ext uri="{FF2B5EF4-FFF2-40B4-BE49-F238E27FC236}">
                <a16:creationId xmlns:a16="http://schemas.microsoft.com/office/drawing/2014/main" id="{E4651380-C642-4473-A9DD-0F70492C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20" y="114300"/>
            <a:ext cx="5486797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Characteristics of Fairy Tales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26640"/>
            <a:ext cx="5425440" cy="43281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risten ITC" panose="03050502040202030202" pitchFamily="66" charset="0"/>
              </a:rPr>
              <a:t>Special beginning and/or ending phrases.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“Once upon a time…”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“…And they lived happily ever after.”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Good characters.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Evil characters.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Moral of the story is ????</a:t>
            </a:r>
          </a:p>
          <a:p>
            <a:endParaRPr lang="en-US" sz="2800" dirty="0">
              <a:latin typeface="Kristen ITC" panose="03050502040202030202" pitchFamily="66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3855BA-A5C5-4D13-B552-DF0C0BCBBD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Image result for ella enchanted pict">
            <a:hlinkClick r:id="rId2"/>
            <a:extLst>
              <a:ext uri="{FF2B5EF4-FFF2-40B4-BE49-F238E27FC236}">
                <a16:creationId xmlns:a16="http://schemas.microsoft.com/office/drawing/2014/main" id="{E9F3D1B6-C67E-4FD3-B33D-FADB5E12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2" y="1359957"/>
            <a:ext cx="3720043" cy="37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enchanted movie picts">
            <a:hlinkClick r:id="rId4"/>
            <a:extLst>
              <a:ext uri="{FF2B5EF4-FFF2-40B4-BE49-F238E27FC236}">
                <a16:creationId xmlns:a16="http://schemas.microsoft.com/office/drawing/2014/main" id="{73EACF2A-5C10-433B-8D9D-BC671344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2447925"/>
            <a:ext cx="317182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56154"/>
            <a:ext cx="9411542" cy="706964"/>
          </a:xfrm>
        </p:spPr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Characteristics of Fairy Tales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9391" y="2117724"/>
            <a:ext cx="4286884" cy="45675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risten ITC" panose="03050502040202030202" pitchFamily="66" charset="0"/>
              </a:rPr>
              <a:t>Royalty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Poverty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Magic &amp;</a:t>
            </a:r>
          </a:p>
          <a:p>
            <a:pPr marL="0" indent="0">
              <a:buNone/>
            </a:pPr>
            <a:r>
              <a:rPr lang="en-US" sz="3200" dirty="0">
                <a:latin typeface="Kristen ITC" panose="03050502040202030202" pitchFamily="66" charset="0"/>
              </a:rPr>
              <a:t> Enchantment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Reoccurring Patterns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Universal Truths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 descr="Image result for disney">
            <a:hlinkClick r:id="rId2"/>
            <a:extLst>
              <a:ext uri="{FF2B5EF4-FFF2-40B4-BE49-F238E27FC236}">
                <a16:creationId xmlns:a16="http://schemas.microsoft.com/office/drawing/2014/main" id="{BB2E4C73-4259-466B-99FC-4C94728C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74257"/>
            <a:ext cx="7782559" cy="52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Motifs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26" y="1847395"/>
            <a:ext cx="4906850" cy="4964806"/>
          </a:xfrm>
        </p:spPr>
        <p:txBody>
          <a:bodyPr>
            <a:normAutofit fontScale="85000" lnSpcReduction="20000"/>
          </a:bodyPr>
          <a:lstStyle/>
          <a:p>
            <a:endParaRPr lang="en-US" sz="3200" dirty="0">
              <a:latin typeface="Marker Felt" panose="00000400000000000000" pitchFamily="2" charset="0"/>
            </a:endParaRPr>
          </a:p>
          <a:p>
            <a:r>
              <a:rPr lang="en-US" sz="3200" dirty="0">
                <a:latin typeface="Kristen ITC" panose="03050502040202030202" pitchFamily="66" charset="0"/>
              </a:rPr>
              <a:t>Talking Animals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Cleverness / Trickster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Traveler’s tales / Quests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Triumph of the poor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Human weakness / strengths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Magic words / phrases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Guardians/ Monsters / Helpers</a:t>
            </a:r>
          </a:p>
          <a:p>
            <a:r>
              <a:rPr lang="en-US" sz="3200" dirty="0">
                <a:latin typeface="Kristen ITC" panose="03050502040202030202" pitchFamily="66" charset="0"/>
              </a:rPr>
              <a:t>Impossible Tasks</a:t>
            </a:r>
          </a:p>
          <a:p>
            <a:endParaRPr lang="en-US" sz="2800" dirty="0">
              <a:latin typeface="Marker Felt" panose="00000400000000000000" pitchFamily="2" charset="0"/>
            </a:endParaRPr>
          </a:p>
        </p:txBody>
      </p:sp>
      <p:pic>
        <p:nvPicPr>
          <p:cNvPr id="3074" name="Picture 2" descr="Image result for tinkerbell fairy">
            <a:hlinkClick r:id="rId2"/>
            <a:extLst>
              <a:ext uri="{FF2B5EF4-FFF2-40B4-BE49-F238E27FC236}">
                <a16:creationId xmlns:a16="http://schemas.microsoft.com/office/drawing/2014/main" id="{7BCAFC0E-F16D-4D2A-A0F9-5D70F321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59" y="3236858"/>
            <a:ext cx="2039045" cy="29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ry">
            <a:hlinkClick r:id="rId4"/>
            <a:extLst>
              <a:ext uri="{FF2B5EF4-FFF2-40B4-BE49-F238E27FC236}">
                <a16:creationId xmlns:a16="http://schemas.microsoft.com/office/drawing/2014/main" id="{2D39505D-33E7-4598-8458-02BEB5A7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07" y="3266123"/>
            <a:ext cx="3353117" cy="33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hlinkClick r:id="rId6"/>
            <a:extLst>
              <a:ext uri="{FF2B5EF4-FFF2-40B4-BE49-F238E27FC236}">
                <a16:creationId xmlns:a16="http://schemas.microsoft.com/office/drawing/2014/main" id="{BEEEF7CC-98EC-439E-A2CE-6F2A1045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98" y="3413"/>
            <a:ext cx="4237102" cy="26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>
            <a:hlinkClick r:id="rId8"/>
            <a:extLst>
              <a:ext uri="{FF2B5EF4-FFF2-40B4-BE49-F238E27FC236}">
                <a16:creationId xmlns:a16="http://schemas.microsoft.com/office/drawing/2014/main" id="{8685C1FF-1517-4172-94C8-6DD92D74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34" y="217284"/>
            <a:ext cx="4352925" cy="31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beauty and beast flower">
            <a:hlinkClick r:id="rId10"/>
            <a:extLst>
              <a:ext uri="{FF2B5EF4-FFF2-40B4-BE49-F238E27FC236}">
                <a16:creationId xmlns:a16="http://schemas.microsoft.com/office/drawing/2014/main" id="{0E63BABE-341A-43A1-A212-30213E1D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35" y="4207113"/>
            <a:ext cx="178924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973668"/>
            <a:ext cx="10308330" cy="706964"/>
          </a:xfrm>
        </p:spPr>
        <p:txBody>
          <a:bodyPr/>
          <a:lstStyle/>
          <a:p>
            <a:r>
              <a:rPr lang="en-US" sz="4800" dirty="0">
                <a:latin typeface="Kristen ITC" panose="03050502040202030202" pitchFamily="66" charset="0"/>
              </a:rPr>
              <a:t>Ways Fairy Tales are Interpreted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6726" y="2228045"/>
            <a:ext cx="11096624" cy="4456089"/>
          </a:xfrm>
        </p:spPr>
        <p:txBody>
          <a:bodyPr>
            <a:normAutofit lnSpcReduction="10000"/>
          </a:bodyPr>
          <a:lstStyle/>
          <a:p>
            <a:r>
              <a:rPr lang="en-US" sz="2800" u="sng" dirty="0">
                <a:latin typeface="Kristen ITC" panose="03050502040202030202" pitchFamily="66" charset="0"/>
              </a:rPr>
              <a:t>Jungian Archetypes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Man’s collective subconscious, collective dream, shared experiences, deepest desires/fears.</a:t>
            </a:r>
          </a:p>
          <a:p>
            <a:r>
              <a:rPr lang="en-US" sz="2800" u="sng" dirty="0">
                <a:latin typeface="Kristen ITC" panose="03050502040202030202" pitchFamily="66" charset="0"/>
              </a:rPr>
              <a:t>Freudian Psychoanalysis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The id, the ego, the superego are always warring—our primal needs are always at odds with our consciences.</a:t>
            </a:r>
          </a:p>
          <a:p>
            <a:r>
              <a:rPr lang="en-US" sz="2800" u="sng" dirty="0">
                <a:latin typeface="Kristen ITC" panose="03050502040202030202" pitchFamily="66" charset="0"/>
              </a:rPr>
              <a:t>Feminist Theory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Aims to understand the nature of inequality.</a:t>
            </a:r>
          </a:p>
          <a:p>
            <a:pPr lvl="1"/>
            <a:r>
              <a:rPr lang="en-US" sz="2600" dirty="0">
                <a:latin typeface="Kristen ITC" panose="03050502040202030202" pitchFamily="66" charset="0"/>
              </a:rPr>
              <a:t>Focuses on gender politics—power relations.</a:t>
            </a:r>
          </a:p>
        </p:txBody>
      </p:sp>
    </p:spTree>
    <p:extLst>
      <p:ext uri="{BB962C8B-B14F-4D97-AF65-F5344CB8AC3E}">
        <p14:creationId xmlns:p14="http://schemas.microsoft.com/office/powerpoint/2010/main" val="41310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474</TotalTime>
  <Words>306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Kristen ITC</vt:lpstr>
      <vt:lpstr>Marker Felt</vt:lpstr>
      <vt:lpstr>Wingdings 3</vt:lpstr>
      <vt:lpstr>Ion Boardroom</vt:lpstr>
      <vt:lpstr>Once Upon a Time…</vt:lpstr>
      <vt:lpstr>What are Fairy Tales?</vt:lpstr>
      <vt:lpstr>Fairy Tales for Beginners </vt:lpstr>
      <vt:lpstr>The Plot Structure</vt:lpstr>
      <vt:lpstr>PowerPoint Presentation</vt:lpstr>
      <vt:lpstr>Characteristics of Fairy Tales</vt:lpstr>
      <vt:lpstr>Characteristics of Fairy Tales</vt:lpstr>
      <vt:lpstr>Motifs</vt:lpstr>
      <vt:lpstr>Ways Fairy Tales are Interpreted</vt:lpstr>
      <vt:lpstr>Ways Fairy Tales are Interpreted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Upon a Time…</dc:title>
  <dc:creator>Carol Vande Kerkhoff</dc:creator>
  <cp:lastModifiedBy>Christina Schwarz</cp:lastModifiedBy>
  <cp:revision>43</cp:revision>
  <dcterms:created xsi:type="dcterms:W3CDTF">2016-11-01T16:05:21Z</dcterms:created>
  <dcterms:modified xsi:type="dcterms:W3CDTF">2018-11-16T23:14:54Z</dcterms:modified>
</cp:coreProperties>
</file>