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D09F14-EFEC-4AC9-B5B6-C12D4D2E79F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108379-DEA4-4D6B-8BCE-1BD56C9A79C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680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9F14-EFEC-4AC9-B5B6-C12D4D2E79F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8379-DEA4-4D6B-8BCE-1BD56C9A7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2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9F14-EFEC-4AC9-B5B6-C12D4D2E79F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8379-DEA4-4D6B-8BCE-1BD56C9A7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513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9F14-EFEC-4AC9-B5B6-C12D4D2E79F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8379-DEA4-4D6B-8BCE-1BD56C9A7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9F14-EFEC-4AC9-B5B6-C12D4D2E79F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8379-DEA4-4D6B-8BCE-1BD56C9A79C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3844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9F14-EFEC-4AC9-B5B6-C12D4D2E79F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8379-DEA4-4D6B-8BCE-1BD56C9A7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3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9F14-EFEC-4AC9-B5B6-C12D4D2E79F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8379-DEA4-4D6B-8BCE-1BD56C9A7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4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9F14-EFEC-4AC9-B5B6-C12D4D2E79F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8379-DEA4-4D6B-8BCE-1BD56C9A7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56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9F14-EFEC-4AC9-B5B6-C12D4D2E79F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8379-DEA4-4D6B-8BCE-1BD56C9A7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067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9F14-EFEC-4AC9-B5B6-C12D4D2E79F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8379-DEA4-4D6B-8BCE-1BD56C9A7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360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9F14-EFEC-4AC9-B5B6-C12D4D2E79F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8379-DEA4-4D6B-8BCE-1BD56C9A7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99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CD09F14-EFEC-4AC9-B5B6-C12D4D2E79F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5108379-DEA4-4D6B-8BCE-1BD56C9A7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8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acbee.com/site-services/databases/article69520652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fsresidential.com/california/news-and-events/articles/how-will-the-california-minimum-wage-increase-imp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cnbc.com/2017/06/12/nobody-making-federal-minimum-wage-can-afford-a-two-bedroom-apartment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BA697-2289-4E90-A721-3AA7F5F28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315" y="373329"/>
            <a:ext cx="11282289" cy="1410658"/>
          </a:xfrm>
        </p:spPr>
        <p:txBody>
          <a:bodyPr/>
          <a:lstStyle/>
          <a:p>
            <a:r>
              <a:rPr lang="en-US" dirty="0"/>
              <a:t>Yields and Dividends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154C99-1B2A-4F4F-9A0A-AC1F3C4827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2366128"/>
            <a:ext cx="8767860" cy="3992469"/>
          </a:xfrm>
        </p:spPr>
        <p:txBody>
          <a:bodyPr>
            <a:normAutofit/>
          </a:bodyPr>
          <a:lstStyle/>
          <a:p>
            <a:r>
              <a:rPr lang="en-US" sz="4400" dirty="0"/>
              <a:t>Q: How many years do you plan to work between the age of 18 and 65?</a:t>
            </a:r>
          </a:p>
          <a:p>
            <a:r>
              <a:rPr lang="en-US" sz="4400" dirty="0"/>
              <a:t>A: probably around 30 years </a:t>
            </a:r>
          </a:p>
        </p:txBody>
      </p:sp>
    </p:spTree>
    <p:extLst>
      <p:ext uri="{BB962C8B-B14F-4D97-AF65-F5344CB8AC3E}">
        <p14:creationId xmlns:p14="http://schemas.microsoft.com/office/powerpoint/2010/main" val="384583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615F2-D899-4294-816C-BD4CE1E95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lifetime earnings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697CB-20C7-4D44-913D-6037AE123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$20,000 x _____ years in workforce= ___________  </a:t>
            </a:r>
          </a:p>
          <a:p>
            <a:r>
              <a:rPr lang="en-US" sz="3600" dirty="0"/>
              <a:t>$30,000 x _____ years in workforce= ___________  </a:t>
            </a:r>
          </a:p>
          <a:p>
            <a:r>
              <a:rPr lang="en-US" sz="3600" dirty="0"/>
              <a:t>$50,000 x _____ years in workforce= ___________ </a:t>
            </a:r>
          </a:p>
          <a:p>
            <a:r>
              <a:rPr lang="en-US" sz="3600" dirty="0"/>
              <a:t>$75,000 x _____ years in workforce= ___________ </a:t>
            </a:r>
          </a:p>
          <a:p>
            <a:r>
              <a:rPr lang="en-US" sz="3600" dirty="0"/>
              <a:t>$100,000 x ____ years in workforce= ___________</a:t>
            </a:r>
          </a:p>
        </p:txBody>
      </p:sp>
    </p:spTree>
    <p:extLst>
      <p:ext uri="{BB962C8B-B14F-4D97-AF65-F5344CB8AC3E}">
        <p14:creationId xmlns:p14="http://schemas.microsoft.com/office/powerpoint/2010/main" val="29712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875C5-41E1-443E-9A3E-2D3112E99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 Earnings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07135-AB93-4C49-97A5-62589A308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/>
              <a:t>● $20,000 x  30 years in workforce= $600,000 </a:t>
            </a:r>
          </a:p>
          <a:p>
            <a:pPr marL="45720" indent="0">
              <a:buNone/>
            </a:pPr>
            <a:r>
              <a:rPr lang="en-US" sz="3600" dirty="0"/>
              <a:t>● $30,000 x 30 years in workforce= $900,000 </a:t>
            </a:r>
          </a:p>
          <a:p>
            <a:pPr marL="45720" indent="0">
              <a:buNone/>
            </a:pPr>
            <a:r>
              <a:rPr lang="en-US" sz="3600" dirty="0"/>
              <a:t>● $50,000 x 30 years in workforce= $1,500,000 </a:t>
            </a:r>
          </a:p>
          <a:p>
            <a:pPr marL="45720" indent="0">
              <a:buNone/>
            </a:pPr>
            <a:r>
              <a:rPr lang="en-US" sz="3600" dirty="0"/>
              <a:t>● $75,000 x 30 years in workforce= $2,250,000 </a:t>
            </a:r>
          </a:p>
          <a:p>
            <a:pPr marL="45720" indent="0">
              <a:buNone/>
            </a:pPr>
            <a:r>
              <a:rPr lang="en-US" sz="3600" dirty="0"/>
              <a:t>● $100,000 x 30 years in workforce= $3,000,000</a:t>
            </a:r>
          </a:p>
        </p:txBody>
      </p:sp>
    </p:spTree>
    <p:extLst>
      <p:ext uri="{BB962C8B-B14F-4D97-AF65-F5344CB8AC3E}">
        <p14:creationId xmlns:p14="http://schemas.microsoft.com/office/powerpoint/2010/main" val="235208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73A8C-B138-4C31-BE17-7122A54AB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for Thought……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F63CD-FE9A-4488-98D5-7FD339632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68544"/>
            <a:ext cx="10640505" cy="4427456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 What is the difference between a $20,000 and $30,000 salary? ($10,000)</a:t>
            </a:r>
          </a:p>
          <a:p>
            <a:r>
              <a:rPr lang="en-US" sz="3600" dirty="0"/>
              <a:t>What is the difference between a $20,000 and $50,000? ($30,000) </a:t>
            </a:r>
          </a:p>
          <a:p>
            <a:r>
              <a:rPr lang="en-US" sz="3600" dirty="0"/>
              <a:t>What is the difference between $20,000 and $75,000? ($55,000) </a:t>
            </a:r>
          </a:p>
          <a:p>
            <a:r>
              <a:rPr lang="en-US" sz="3600" dirty="0"/>
              <a:t>What is the difference between $20,000 and $100,000? ($80,000) </a:t>
            </a:r>
          </a:p>
        </p:txBody>
      </p:sp>
    </p:spTree>
    <p:extLst>
      <p:ext uri="{BB962C8B-B14F-4D97-AF65-F5344CB8AC3E}">
        <p14:creationId xmlns:p14="http://schemas.microsoft.com/office/powerpoint/2010/main" val="2893676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9BB77-D42B-45F8-9D16-1EEB385DB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Wage in California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29B9-7DAB-45CD-92C4-0E02B34FD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160520"/>
          </a:xfrm>
        </p:spPr>
        <p:txBody>
          <a:bodyPr>
            <a:noAutofit/>
          </a:bodyPr>
          <a:lstStyle/>
          <a:p>
            <a:r>
              <a:rPr lang="en-US" sz="3200" dirty="0"/>
              <a:t> $10.50 an hour (2017) </a:t>
            </a:r>
          </a:p>
          <a:p>
            <a:r>
              <a:rPr lang="en-US" sz="3200" dirty="0"/>
              <a:t>40 hours a week </a:t>
            </a:r>
          </a:p>
          <a:p>
            <a:r>
              <a:rPr lang="en-US" sz="3200" dirty="0"/>
              <a:t>50 weeks in a year (standard 2 weeks vacation) </a:t>
            </a:r>
          </a:p>
          <a:p>
            <a:pPr marL="45720" indent="0">
              <a:buNone/>
            </a:pPr>
            <a:endParaRPr lang="en-US" sz="3200" dirty="0"/>
          </a:p>
          <a:p>
            <a:r>
              <a:rPr lang="en-US" sz="3200" dirty="0"/>
              <a:t>$10.50 x 40 x 50=_________ </a:t>
            </a:r>
          </a:p>
          <a:p>
            <a:r>
              <a:rPr lang="en-US" sz="3200" dirty="0"/>
              <a:t>Total: $21,000.00</a:t>
            </a:r>
          </a:p>
          <a:p>
            <a:r>
              <a:rPr lang="en-US" sz="3200" dirty="0"/>
              <a:t>Can you survive off of $21,000 annually ?????</a:t>
            </a:r>
          </a:p>
        </p:txBody>
      </p:sp>
    </p:spTree>
    <p:extLst>
      <p:ext uri="{BB962C8B-B14F-4D97-AF65-F5344CB8AC3E}">
        <p14:creationId xmlns:p14="http://schemas.microsoft.com/office/powerpoint/2010/main" val="357678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D036D0D5-3AA0-47FD-A83C-7A06CA2EEE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053" name="Picture 2" descr="Image result for minimum wage in cal">
            <a:hlinkClick r:id="rId2"/>
            <a:extLst>
              <a:ext uri="{FF2B5EF4-FFF2-40B4-BE49-F238E27FC236}">
                <a16:creationId xmlns:a16="http://schemas.microsoft.com/office/drawing/2014/main" id="{E81E0902-6D3B-41D1-B523-EFAB61F6BEE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640" y="243840"/>
            <a:ext cx="7020560" cy="637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971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D036D0D5-3AA0-47FD-A83C-7A06CA2EEE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9" name="Picture 2" descr="Image result for minimum wage in cal">
            <a:hlinkClick r:id="rId2"/>
            <a:extLst>
              <a:ext uri="{FF2B5EF4-FFF2-40B4-BE49-F238E27FC236}">
                <a16:creationId xmlns:a16="http://schemas.microsoft.com/office/drawing/2014/main" id="{B4E13189-72CA-44E5-A4FF-2A43397856B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72" y="981100"/>
            <a:ext cx="11081175" cy="4903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467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D036D0D5-3AA0-47FD-A83C-7A06CA2EEE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077" name="Picture 2" descr="Image result for federal minimum wage">
            <a:hlinkClick r:id="rId2"/>
            <a:extLst>
              <a:ext uri="{FF2B5EF4-FFF2-40B4-BE49-F238E27FC236}">
                <a16:creationId xmlns:a16="http://schemas.microsoft.com/office/drawing/2014/main" id="{3251B0D4-DAD0-472A-9CB7-86E6090E607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394" y="565573"/>
            <a:ext cx="10240131" cy="5734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836301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23</TotalTime>
  <Words>244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Corbel</vt:lpstr>
      <vt:lpstr>Basis</vt:lpstr>
      <vt:lpstr>Yields and Dividends</vt:lpstr>
      <vt:lpstr>Determining lifetime earnings</vt:lpstr>
      <vt:lpstr>Lifetime Earnings </vt:lpstr>
      <vt:lpstr>Food for Thought……</vt:lpstr>
      <vt:lpstr>Minimum Wage in California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Torosian</dc:creator>
  <cp:lastModifiedBy>Christina Schwarz</cp:lastModifiedBy>
  <cp:revision>4</cp:revision>
  <dcterms:created xsi:type="dcterms:W3CDTF">2017-10-24T16:42:11Z</dcterms:created>
  <dcterms:modified xsi:type="dcterms:W3CDTF">2017-11-01T22:14:11Z</dcterms:modified>
</cp:coreProperties>
</file>