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660"/>
  </p:normalViewPr>
  <p:slideViewPr>
    <p:cSldViewPr>
      <p:cViewPr varScale="1">
        <p:scale>
          <a:sx n="81" d="100"/>
          <a:sy n="81" d="100"/>
        </p:scale>
        <p:origin x="98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2F3D-B8D0-446C-82E8-9CFCE17FA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71BDD-3427-4C64-97C8-5711B680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E09E-6891-42FA-9245-69E5681FA0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F792-1345-46D5-A44B-30937BF18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b="1" dirty="0" smtClean="0">
                <a:solidFill>
                  <a:srgbClr val="FFCC00"/>
                </a:solidFill>
                <a:latin typeface="Comic Sans MS" pitchFamily="66" charset="0"/>
              </a:rPr>
              <a:t>WWII Ends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67600" cy="22860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8600" dirty="0" smtClean="0">
                <a:solidFill>
                  <a:srgbClr val="FFC000"/>
                </a:solidFill>
                <a:latin typeface="Comic Sans MS" pitchFamily="66" charset="0"/>
              </a:rPr>
              <a:t>An Allied </a:t>
            </a:r>
            <a:r>
              <a:rPr lang="en-US" sz="8600" dirty="0" smtClean="0">
                <a:solidFill>
                  <a:srgbClr val="FFC000"/>
                </a:solidFill>
                <a:latin typeface="Comic Sans MS" pitchFamily="66" charset="0"/>
              </a:rPr>
              <a:t>Victory</a:t>
            </a:r>
          </a:p>
          <a:p>
            <a:pPr eaLnBrk="1" hangingPunct="1"/>
            <a:endParaRPr lang="en-US" sz="4400" dirty="0">
              <a:solidFill>
                <a:srgbClr val="FFC0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4400" dirty="0" smtClean="0">
                <a:solidFill>
                  <a:srgbClr val="FFC000"/>
                </a:solidFill>
                <a:latin typeface="Comic Sans MS" pitchFamily="66" charset="0"/>
              </a:rPr>
              <a:t>Unit 7 </a:t>
            </a:r>
            <a:endParaRPr lang="en-US" sz="4400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Victory in the Pacific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267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Although the war had ended in </a:t>
            </a:r>
            <a:r>
              <a:rPr lang="en-US" sz="2800" u="sng" dirty="0" smtClean="0">
                <a:latin typeface="Comic Sans MS" pitchFamily="66" charset="0"/>
              </a:rPr>
              <a:t>Europe</a:t>
            </a:r>
            <a:r>
              <a:rPr lang="en-US" sz="2800" dirty="0" smtClean="0">
                <a:latin typeface="Comic Sans MS" pitchFamily="66" charset="0"/>
              </a:rPr>
              <a:t>, fighting would continue in the </a:t>
            </a:r>
            <a:r>
              <a:rPr lang="en-US" sz="2800" u="sng" dirty="0" smtClean="0">
                <a:latin typeface="Comic Sans MS" pitchFamily="66" charset="0"/>
              </a:rPr>
              <a:t>Pacific.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The Japanese lost ground as the Allies </a:t>
            </a:r>
            <a:r>
              <a:rPr lang="en-US" sz="2800" u="sng" dirty="0" smtClean="0">
                <a:latin typeface="Comic Sans MS" pitchFamily="66" charset="0"/>
              </a:rPr>
              <a:t>closed 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Battle of </a:t>
            </a:r>
            <a:r>
              <a:rPr lang="en-US" sz="2400" u="sng" dirty="0" smtClean="0">
                <a:latin typeface="Comic Sans MS" pitchFamily="66" charset="0"/>
              </a:rPr>
              <a:t>Leyte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latin typeface="Comic Sans MS" pitchFamily="66" charset="0"/>
              </a:rPr>
              <a:t>Iwo Jima </a:t>
            </a:r>
            <a:r>
              <a:rPr lang="en-US" sz="2400" dirty="0" smtClean="0">
                <a:latin typeface="Comic Sans MS" pitchFamily="66" charset="0"/>
              </a:rPr>
              <a:t>(March 1945)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latin typeface="Comic Sans MS" pitchFamily="66" charset="0"/>
              </a:rPr>
              <a:t>Okinawa</a:t>
            </a:r>
            <a:r>
              <a:rPr lang="en-US" sz="2400" dirty="0" smtClean="0">
                <a:latin typeface="Comic Sans MS" pitchFamily="66" charset="0"/>
              </a:rPr>
              <a:t>- (April-June 1945-bloodiest land battle of the war)</a:t>
            </a:r>
          </a:p>
        </p:txBody>
      </p:sp>
      <p:pic>
        <p:nvPicPr>
          <p:cNvPr id="13316" name="Picture 5" descr="iwo_ji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4263" y="1600200"/>
            <a:ext cx="35448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The Atomic Bomb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545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Pres. Roosevelt </a:t>
            </a:r>
            <a:r>
              <a:rPr lang="en-US" sz="2800" u="sng" dirty="0" smtClean="0">
                <a:latin typeface="Comic Sans MS" pitchFamily="66" charset="0"/>
              </a:rPr>
              <a:t>died </a:t>
            </a:r>
            <a:r>
              <a:rPr lang="en-US" sz="2800" dirty="0" smtClean="0">
                <a:latin typeface="Comic Sans MS" pitchFamily="66" charset="0"/>
              </a:rPr>
              <a:t>in April 1945, VP </a:t>
            </a:r>
            <a:r>
              <a:rPr lang="en-US" sz="2800" u="sng" dirty="0" smtClean="0">
                <a:latin typeface="Comic Sans MS" pitchFamily="66" charset="0"/>
              </a:rPr>
              <a:t>Truman</a:t>
            </a:r>
            <a:r>
              <a:rPr lang="en-US" sz="2800" dirty="0" smtClean="0">
                <a:latin typeface="Comic Sans MS" pitchFamily="66" charset="0"/>
              </a:rPr>
              <a:t> became president. 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Pres. </a:t>
            </a:r>
            <a:r>
              <a:rPr lang="en-US" sz="2800" u="sng" dirty="0" smtClean="0">
                <a:latin typeface="Comic Sans MS" pitchFamily="66" charset="0"/>
              </a:rPr>
              <a:t>Truman</a:t>
            </a:r>
            <a:r>
              <a:rPr lang="en-US" sz="2800" dirty="0" smtClean="0">
                <a:latin typeface="Comic Sans MS" pitchFamily="66" charset="0"/>
              </a:rPr>
              <a:t> was informed that an invasion of Japan could cost </a:t>
            </a:r>
            <a:r>
              <a:rPr lang="en-US" sz="2800" u="sng" dirty="0" smtClean="0">
                <a:latin typeface="Comic Sans MS" pitchFamily="66" charset="0"/>
              </a:rPr>
              <a:t>½ million Allied lives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Truman had to decide whether or not to use a brand new </a:t>
            </a:r>
            <a:r>
              <a:rPr lang="en-US" sz="2800" u="sng" dirty="0" smtClean="0">
                <a:latin typeface="Comic Sans MS" pitchFamily="66" charset="0"/>
              </a:rPr>
              <a:t>weapon</a:t>
            </a:r>
            <a:r>
              <a:rPr lang="en-US" sz="2800" dirty="0" smtClean="0">
                <a:latin typeface="Comic Sans MS" pitchFamily="66" charset="0"/>
              </a:rPr>
              <a:t> to end the war- the </a:t>
            </a:r>
            <a:r>
              <a:rPr lang="en-US" sz="2800" u="sng" dirty="0" smtClean="0">
                <a:latin typeface="Comic Sans MS" pitchFamily="66" charset="0"/>
              </a:rPr>
              <a:t>atomic bomb</a:t>
            </a:r>
          </a:p>
          <a:p>
            <a:pPr lvl="1" eaLnBrk="1" hangingPunct="1"/>
            <a:r>
              <a:rPr lang="en-US" sz="2400" dirty="0" smtClean="0">
                <a:latin typeface="Comic Sans MS" pitchFamily="66" charset="0"/>
              </a:rPr>
              <a:t>Known as the </a:t>
            </a:r>
            <a:r>
              <a:rPr lang="en-US" sz="2400" u="sng" dirty="0" smtClean="0">
                <a:latin typeface="Comic Sans MS" pitchFamily="66" charset="0"/>
              </a:rPr>
              <a:t>Manhattan Project</a:t>
            </a:r>
          </a:p>
          <a:p>
            <a:pPr lvl="1" eaLnBrk="1" hangingPunct="1"/>
            <a:r>
              <a:rPr lang="en-US" sz="2400" dirty="0" smtClean="0">
                <a:latin typeface="Comic Sans MS" pitchFamily="66" charset="0"/>
              </a:rPr>
              <a:t>Truman only knew about it when he became </a:t>
            </a:r>
            <a:r>
              <a:rPr lang="en-US" sz="2400" u="sng" dirty="0" smtClean="0">
                <a:latin typeface="Comic Sans MS" pitchFamily="66" charset="0"/>
              </a:rPr>
              <a:t>president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lvl="1" eaLnBrk="1" hangingPunct="1"/>
            <a:r>
              <a:rPr lang="en-US" sz="2400" dirty="0" smtClean="0">
                <a:latin typeface="Comic Sans MS" pitchFamily="66" charset="0"/>
              </a:rPr>
              <a:t>Truman gave Japan a </a:t>
            </a:r>
            <a:r>
              <a:rPr lang="en-US" sz="2400" u="sng" dirty="0" smtClean="0">
                <a:latin typeface="Comic Sans MS" pitchFamily="66" charset="0"/>
              </a:rPr>
              <a:t>surrender warning</a:t>
            </a:r>
            <a:r>
              <a:rPr lang="en-US" sz="2400" dirty="0" smtClean="0">
                <a:latin typeface="Comic Sans MS" pitchFamily="66" charset="0"/>
              </a:rPr>
              <a:t>- no </a:t>
            </a:r>
            <a:r>
              <a:rPr lang="en-US" sz="2400" u="sng" dirty="0" smtClean="0">
                <a:latin typeface="Comic Sans MS" pitchFamily="66" charset="0"/>
              </a:rPr>
              <a:t>response</a:t>
            </a:r>
            <a:r>
              <a:rPr lang="en-US" sz="2400" dirty="0" smtClean="0">
                <a:latin typeface="Comic Sans MS" pitchFamily="66" charset="0"/>
              </a:rPr>
              <a:t> from Japan.</a:t>
            </a:r>
          </a:p>
        </p:txBody>
      </p:sp>
      <p:pic>
        <p:nvPicPr>
          <p:cNvPr id="16388" name="Picture 4" descr="Einstei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4636"/>
            <a:ext cx="1755775" cy="1752600"/>
          </a:xfrm>
          <a:noFill/>
        </p:spPr>
      </p:pic>
      <p:pic>
        <p:nvPicPr>
          <p:cNvPr id="16389" name="Picture 6" descr="Truma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0"/>
            <a:ext cx="1752600" cy="175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Comic Sans MS" pitchFamily="66" charset="0"/>
              </a:rPr>
              <a:t>The War is Over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First bomb dropped </a:t>
            </a:r>
            <a:r>
              <a:rPr lang="en-US" sz="2800" u="sng" dirty="0" smtClean="0">
                <a:latin typeface="Comic Sans MS" pitchFamily="66" charset="0"/>
              </a:rPr>
              <a:t>Aug. 6, 1945 </a:t>
            </a:r>
            <a:r>
              <a:rPr lang="en-US" sz="2800" dirty="0" smtClean="0">
                <a:latin typeface="Comic Sans MS" pitchFamily="66" charset="0"/>
              </a:rPr>
              <a:t>on </a:t>
            </a:r>
            <a:r>
              <a:rPr lang="en-US" sz="2800" u="sng" dirty="0" smtClean="0">
                <a:latin typeface="Comic Sans MS" pitchFamily="66" charset="0"/>
              </a:rPr>
              <a:t>Hiroshima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latin typeface="Comic Sans MS" pitchFamily="66" charset="0"/>
              </a:rPr>
              <a:t>73,000</a:t>
            </a:r>
            <a:r>
              <a:rPr lang="en-US" sz="2400" dirty="0" smtClean="0">
                <a:latin typeface="Comic Sans MS" pitchFamily="66" charset="0"/>
              </a:rPr>
              <a:t> killed instantly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No </a:t>
            </a:r>
            <a:r>
              <a:rPr lang="en-US" sz="2400" u="sng" dirty="0" smtClean="0">
                <a:latin typeface="Comic Sans MS" pitchFamily="66" charset="0"/>
              </a:rPr>
              <a:t>surrender</a:t>
            </a:r>
            <a:r>
              <a:rPr lang="en-US" sz="2400" dirty="0" smtClean="0">
                <a:latin typeface="Comic Sans MS" pitchFamily="66" charset="0"/>
              </a:rPr>
              <a:t> response from Japan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Second bomb dropped </a:t>
            </a:r>
            <a:r>
              <a:rPr lang="en-US" sz="2800" u="sng" dirty="0" smtClean="0">
                <a:latin typeface="Comic Sans MS" pitchFamily="66" charset="0"/>
              </a:rPr>
              <a:t>Aug. 9, 1945 </a:t>
            </a:r>
            <a:r>
              <a:rPr lang="en-US" sz="2800" dirty="0" smtClean="0">
                <a:latin typeface="Comic Sans MS" pitchFamily="66" charset="0"/>
              </a:rPr>
              <a:t>on </a:t>
            </a:r>
            <a:r>
              <a:rPr lang="en-US" sz="2800" u="sng" dirty="0" smtClean="0">
                <a:latin typeface="Comic Sans MS" pitchFamily="66" charset="0"/>
              </a:rPr>
              <a:t>Nagasaki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latin typeface="Comic Sans MS" pitchFamily="66" charset="0"/>
              </a:rPr>
              <a:t>37,000</a:t>
            </a:r>
            <a:r>
              <a:rPr lang="en-US" sz="2400" dirty="0" smtClean="0">
                <a:latin typeface="Comic Sans MS" pitchFamily="66" charset="0"/>
              </a:rPr>
              <a:t> killed instantly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latin typeface="Comic Sans MS" pitchFamily="66" charset="0"/>
              </a:rPr>
              <a:t>Radiation</a:t>
            </a:r>
            <a:r>
              <a:rPr lang="en-US" sz="2400" dirty="0" smtClean="0">
                <a:latin typeface="Comic Sans MS" pitchFamily="66" charset="0"/>
              </a:rPr>
              <a:t> killed many more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Japanese surrendered to U.S. Gen. </a:t>
            </a:r>
            <a:r>
              <a:rPr lang="en-US" sz="2800" u="sng" dirty="0" smtClean="0">
                <a:latin typeface="Comic Sans MS" pitchFamily="66" charset="0"/>
              </a:rPr>
              <a:t>MacArthur</a:t>
            </a:r>
            <a:r>
              <a:rPr lang="en-US" sz="2800" dirty="0" smtClean="0">
                <a:latin typeface="Comic Sans MS" pitchFamily="66" charset="0"/>
              </a:rPr>
              <a:t> on Sept. 2, 1945: </a:t>
            </a:r>
            <a:r>
              <a:rPr lang="en-US" sz="2800" u="sng" dirty="0" smtClean="0">
                <a:latin typeface="Comic Sans MS" pitchFamily="66" charset="0"/>
              </a:rPr>
              <a:t>V-J Day, Victory in Japan Day!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17412" name="Picture 4" descr="DouglasMacArthurSalu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82832" y="457200"/>
            <a:ext cx="2161167" cy="2638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Victory in Japan Day!</a:t>
            </a:r>
          </a:p>
        </p:txBody>
      </p:sp>
      <p:pic>
        <p:nvPicPr>
          <p:cNvPr id="18435" name="Picture 4" descr="VJ D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447800"/>
            <a:ext cx="340995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Bombing Aftermath</a:t>
            </a:r>
          </a:p>
        </p:txBody>
      </p:sp>
      <p:pic>
        <p:nvPicPr>
          <p:cNvPr id="19459" name="Picture 6" descr="Hiroshima Nagasak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00275"/>
            <a:ext cx="4038600" cy="3325813"/>
          </a:xfrm>
          <a:noFill/>
        </p:spPr>
      </p:pic>
      <p:pic>
        <p:nvPicPr>
          <p:cNvPr id="19460" name="Picture 10" descr="Hiroshima 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44700"/>
            <a:ext cx="4038600" cy="3635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Hiroshima Pictures</a:t>
            </a:r>
          </a:p>
        </p:txBody>
      </p:sp>
      <p:pic>
        <p:nvPicPr>
          <p:cNvPr id="20483" name="Picture 10" descr="HiroshimaClou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00200"/>
            <a:ext cx="2971800" cy="2895600"/>
          </a:xfrm>
          <a:noFill/>
        </p:spPr>
      </p:pic>
      <p:pic>
        <p:nvPicPr>
          <p:cNvPr id="20484" name="Picture 13" descr="Hiroshima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4191000"/>
            <a:ext cx="2362200" cy="2438400"/>
          </a:xfrm>
          <a:noFill/>
        </p:spPr>
      </p:pic>
      <p:pic>
        <p:nvPicPr>
          <p:cNvPr id="20485" name="Picture 16" descr="Hiroshima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7400" y="4724400"/>
            <a:ext cx="2438400" cy="1828800"/>
          </a:xfrm>
          <a:noFill/>
        </p:spPr>
      </p:pic>
      <p:pic>
        <p:nvPicPr>
          <p:cNvPr id="20486" name="Picture 19" descr="Hiroshima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1524000"/>
            <a:ext cx="2522538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latin typeface="Comic Sans MS" pitchFamily="66" charset="0"/>
              </a:rPr>
              <a:t>Aftermath of War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4958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u="sng" dirty="0" smtClean="0">
                <a:latin typeface="Comic Sans MS" pitchFamily="66" charset="0"/>
              </a:rPr>
              <a:t>60 million</a:t>
            </a:r>
            <a:r>
              <a:rPr lang="en-US" dirty="0" smtClean="0">
                <a:latin typeface="Comic Sans MS" pitchFamily="66" charset="0"/>
              </a:rPr>
              <a:t> people dead (S.U. had the most)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50 million uprooted from homes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Property damage was in the </a:t>
            </a:r>
            <a:r>
              <a:rPr lang="en-US" u="sng" dirty="0" smtClean="0">
                <a:latin typeface="Comic Sans MS" pitchFamily="66" charset="0"/>
              </a:rPr>
              <a:t>billions</a:t>
            </a:r>
            <a:r>
              <a:rPr lang="en-US" dirty="0" smtClean="0">
                <a:latin typeface="Comic Sans MS" pitchFamily="66" charset="0"/>
              </a:rPr>
              <a:t> (major cities destroyed)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Many searched for lost </a:t>
            </a:r>
            <a:r>
              <a:rPr lang="en-US" u="sng" dirty="0" smtClean="0">
                <a:latin typeface="Comic Sans MS" pitchFamily="66" charset="0"/>
              </a:rPr>
              <a:t>family members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 smtClean="0">
                <a:latin typeface="Comic Sans MS" pitchFamily="66" charset="0"/>
              </a:rPr>
              <a:t>Communists</a:t>
            </a:r>
            <a:r>
              <a:rPr lang="en-US" dirty="0" smtClean="0">
                <a:latin typeface="Comic Sans MS" pitchFamily="66" charset="0"/>
              </a:rPr>
              <a:t> rise up in war-torn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 smtClean="0">
                <a:latin typeface="Comic Sans MS" pitchFamily="66" charset="0"/>
              </a:rPr>
              <a:t>United Nations</a:t>
            </a:r>
            <a:r>
              <a:rPr lang="en-US" dirty="0" smtClean="0">
                <a:latin typeface="Comic Sans MS" pitchFamily="66" charset="0"/>
              </a:rPr>
              <a:t> formed in June 1945 to prevent future aggressions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600200"/>
            <a:ext cx="2819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12293" name="Picture 7" descr="image?id=96086&amp;rendTypeId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U.S. </a:t>
            </a:r>
            <a:r>
              <a:rPr lang="en-US" dirty="0">
                <a:latin typeface="Comic Sans MS" pitchFamily="66" charset="0"/>
              </a:rPr>
              <a:t>O</a:t>
            </a:r>
            <a:r>
              <a:rPr lang="en-US" dirty="0" smtClean="0">
                <a:latin typeface="Comic Sans MS" pitchFamily="66" charset="0"/>
              </a:rPr>
              <a:t>ccupies Japan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General MacArthur- began process of </a:t>
            </a:r>
            <a:r>
              <a:rPr lang="en-US" u="sng" dirty="0" smtClean="0">
                <a:latin typeface="Comic Sans MS" pitchFamily="66" charset="0"/>
              </a:rPr>
              <a:t>demilitarization in Japan</a:t>
            </a:r>
          </a:p>
          <a:p>
            <a:r>
              <a:rPr lang="en-US" dirty="0" smtClean="0">
                <a:latin typeface="Comic Sans MS" pitchFamily="66" charset="0"/>
              </a:rPr>
              <a:t>Goal- bring </a:t>
            </a:r>
            <a:r>
              <a:rPr lang="en-US" u="sng" dirty="0" smtClean="0">
                <a:latin typeface="Comic Sans MS" pitchFamily="66" charset="0"/>
              </a:rPr>
              <a:t>democracy</a:t>
            </a:r>
            <a:r>
              <a:rPr lang="en-US" dirty="0" smtClean="0">
                <a:latin typeface="Comic Sans MS" pitchFamily="66" charset="0"/>
              </a:rPr>
              <a:t> to the people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New </a:t>
            </a:r>
            <a:r>
              <a:rPr lang="en-US" u="sng" dirty="0" smtClean="0">
                <a:latin typeface="Comic Sans MS" pitchFamily="66" charset="0"/>
              </a:rPr>
              <a:t>constitution</a:t>
            </a:r>
            <a:r>
              <a:rPr lang="en-US" dirty="0" smtClean="0">
                <a:latin typeface="Comic Sans MS" pitchFamily="66" charset="0"/>
              </a:rPr>
              <a:t> signed May 3, 1947</a:t>
            </a:r>
          </a:p>
          <a:p>
            <a:pPr lvl="1"/>
            <a:r>
              <a:rPr lang="en-US" u="sng" dirty="0" smtClean="0">
                <a:latin typeface="Comic Sans MS" pitchFamily="66" charset="0"/>
              </a:rPr>
              <a:t>2 billion </a:t>
            </a:r>
            <a:r>
              <a:rPr lang="en-US" dirty="0" smtClean="0">
                <a:latin typeface="Comic Sans MS" pitchFamily="66" charset="0"/>
              </a:rPr>
              <a:t>dollars in U.S. aid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Emperor had to declare </a:t>
            </a:r>
            <a:r>
              <a:rPr lang="en-US" u="sng" dirty="0" smtClean="0">
                <a:latin typeface="Comic Sans MS" pitchFamily="66" charset="0"/>
              </a:rPr>
              <a:t>“he was not a God.”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Documents and Settings\sheryldedekian\Local Settings\Temporary Internet Files\Content.IE5\Y5AVT8RR\MC9003517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676400" cy="170808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9/92/MacArthur_Manila.jpg/240px-MacArthur_Man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0"/>
            <a:ext cx="2133600" cy="2781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Nuremburg Trials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 </a:t>
            </a:r>
            <a:r>
              <a:rPr lang="en-US" u="sng" dirty="0" smtClean="0">
                <a:latin typeface="Comic Sans MS" pitchFamily="66" charset="0"/>
              </a:rPr>
              <a:t>1946</a:t>
            </a:r>
            <a:r>
              <a:rPr lang="en-US" dirty="0" smtClean="0">
                <a:latin typeface="Comic Sans MS" pitchFamily="66" charset="0"/>
              </a:rPr>
              <a:t>, 23 nations attempted to </a:t>
            </a:r>
            <a:r>
              <a:rPr lang="en-US" u="sng" dirty="0" smtClean="0">
                <a:latin typeface="Comic Sans MS" pitchFamily="66" charset="0"/>
              </a:rPr>
              <a:t>punish</a:t>
            </a:r>
            <a:r>
              <a:rPr lang="en-US" dirty="0" smtClean="0">
                <a:latin typeface="Comic Sans MS" pitchFamily="66" charset="0"/>
              </a:rPr>
              <a:t> high ranking </a:t>
            </a:r>
            <a:r>
              <a:rPr lang="en-US" u="sng" dirty="0" smtClean="0">
                <a:latin typeface="Comic Sans MS" pitchFamily="66" charset="0"/>
              </a:rPr>
              <a:t>German officials </a:t>
            </a:r>
            <a:r>
              <a:rPr lang="en-US" dirty="0" smtClean="0">
                <a:latin typeface="Comic Sans MS" pitchFamily="66" charset="0"/>
              </a:rPr>
              <a:t>for their role in the </a:t>
            </a:r>
            <a:r>
              <a:rPr lang="en-US" u="sng" dirty="0" smtClean="0">
                <a:latin typeface="Comic Sans MS" pitchFamily="66" charset="0"/>
              </a:rPr>
              <a:t>Holocaust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22 Nazi leaders were put on </a:t>
            </a:r>
            <a:r>
              <a:rPr lang="en-US" u="sng" dirty="0" smtClean="0">
                <a:latin typeface="Comic Sans MS" pitchFamily="66" charset="0"/>
              </a:rPr>
              <a:t>trial</a:t>
            </a:r>
            <a:r>
              <a:rPr lang="en-US" dirty="0" smtClean="0">
                <a:latin typeface="Comic Sans MS" pitchFamily="66" charset="0"/>
              </a:rPr>
              <a:t> in what became known as the </a:t>
            </a:r>
            <a:r>
              <a:rPr lang="en-US" u="sng" dirty="0" smtClean="0">
                <a:latin typeface="Comic Sans MS" pitchFamily="66" charset="0"/>
              </a:rPr>
              <a:t>Nuremburg Trials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Tried for war </a:t>
            </a:r>
            <a:r>
              <a:rPr lang="en-US" u="sng" dirty="0" smtClean="0">
                <a:latin typeface="Comic Sans MS" pitchFamily="66" charset="0"/>
              </a:rPr>
              <a:t>“crimes against humanity”</a:t>
            </a:r>
          </a:p>
          <a:p>
            <a:pPr lvl="1"/>
            <a:r>
              <a:rPr lang="en-US" u="sng" dirty="0" smtClean="0">
                <a:latin typeface="Comic Sans MS" pitchFamily="66" charset="0"/>
              </a:rPr>
              <a:t>12 of the 22 </a:t>
            </a:r>
            <a:r>
              <a:rPr lang="en-US" dirty="0" smtClean="0">
                <a:latin typeface="Comic Sans MS" pitchFamily="66" charset="0"/>
              </a:rPr>
              <a:t>on trial were sentenced to </a:t>
            </a:r>
            <a:r>
              <a:rPr lang="en-US" u="sng" dirty="0" smtClean="0">
                <a:latin typeface="Comic Sans MS" pitchFamily="66" charset="0"/>
              </a:rPr>
              <a:t>death by hanging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Only 1 of those convicted expressed </a:t>
            </a:r>
            <a:r>
              <a:rPr lang="en-US" u="sng" dirty="0" smtClean="0">
                <a:latin typeface="Comic Sans MS" pitchFamily="66" charset="0"/>
              </a:rPr>
              <a:t>remorse</a:t>
            </a:r>
          </a:p>
          <a:p>
            <a:pPr lvl="1"/>
            <a:r>
              <a:rPr lang="en-US" u="sng" dirty="0" smtClean="0">
                <a:latin typeface="Comic Sans MS" pitchFamily="66" charset="0"/>
              </a:rPr>
              <a:t>2 committed suicide </a:t>
            </a:r>
            <a:r>
              <a:rPr lang="en-US" dirty="0" smtClean="0">
                <a:latin typeface="Comic Sans MS" pitchFamily="66" charset="0"/>
              </a:rPr>
              <a:t>before they were hanged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After the </a:t>
            </a:r>
            <a:r>
              <a:rPr lang="en-US" u="sng" dirty="0" smtClean="0">
                <a:latin typeface="Comic Sans MS" pitchFamily="66" charset="0"/>
              </a:rPr>
              <a:t>hangings</a:t>
            </a:r>
            <a:r>
              <a:rPr lang="en-US" dirty="0" smtClean="0">
                <a:latin typeface="Comic Sans MS" pitchFamily="66" charset="0"/>
              </a:rPr>
              <a:t>, the bodies were burned at the </a:t>
            </a:r>
            <a:r>
              <a:rPr lang="en-US" u="sng" dirty="0" smtClean="0">
                <a:latin typeface="Comic Sans MS" pitchFamily="66" charset="0"/>
              </a:rPr>
              <a:t>Dachau concentration camp </a:t>
            </a:r>
            <a:r>
              <a:rPr lang="en-US" dirty="0" smtClean="0">
                <a:latin typeface="Comic Sans MS" pitchFamily="66" charset="0"/>
              </a:rPr>
              <a:t>in the same ovens that cremated the </a:t>
            </a:r>
            <a:r>
              <a:rPr lang="en-US" u="sng" dirty="0" smtClean="0">
                <a:latin typeface="Comic Sans MS" pitchFamily="66" charset="0"/>
              </a:rPr>
              <a:t>Jews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Nuremburg Defendants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35" y="1600200"/>
            <a:ext cx="6068330" cy="4525963"/>
          </a:xfrm>
        </p:spPr>
      </p:pic>
    </p:spTree>
    <p:extLst>
      <p:ext uri="{BB962C8B-B14F-4D97-AF65-F5344CB8AC3E}">
        <p14:creationId xmlns:p14="http://schemas.microsoft.com/office/powerpoint/2010/main" val="19904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85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The Tide Turns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Key battles helped the Allies gain the advantage in </a:t>
            </a:r>
            <a:r>
              <a:rPr lang="en-US" u="sng" dirty="0" smtClean="0">
                <a:latin typeface="Comic Sans MS" pitchFamily="66" charset="0"/>
              </a:rPr>
              <a:t>Africa &amp; the Eastern Front:</a:t>
            </a:r>
          </a:p>
          <a:p>
            <a:pPr eaLnBrk="1" hangingPunct="1">
              <a:lnSpc>
                <a:spcPct val="90000"/>
              </a:lnSpc>
            </a:pPr>
            <a:endParaRPr lang="en-US" u="sng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The Battle of </a:t>
            </a:r>
            <a:r>
              <a:rPr lang="en-US" u="sng" dirty="0" smtClean="0">
                <a:latin typeface="Comic Sans MS" pitchFamily="66" charset="0"/>
              </a:rPr>
              <a:t>El Alamein</a:t>
            </a:r>
            <a:r>
              <a:rPr lang="en-US" dirty="0" smtClean="0">
                <a:latin typeface="Comic Sans MS" pitchFamily="66" charset="0"/>
              </a:rPr>
              <a:t>: Egypt, 1942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Rommel vs. Gen. Montgomery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latin typeface="Comic Sans MS" pitchFamily="66" charset="0"/>
              </a:rPr>
              <a:t>Operation Torch</a:t>
            </a:r>
            <a:r>
              <a:rPr lang="en-US" dirty="0" smtClean="0">
                <a:latin typeface="Comic Sans MS" pitchFamily="66" charset="0"/>
              </a:rPr>
              <a:t>: Northern Africa,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1942-43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Rommel vs. Gen. Eisenhower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Battle of </a:t>
            </a:r>
            <a:r>
              <a:rPr lang="en-US" u="sng" dirty="0" smtClean="0">
                <a:latin typeface="Comic Sans MS" pitchFamily="66" charset="0"/>
              </a:rPr>
              <a:t>Stalingrad</a:t>
            </a:r>
            <a:r>
              <a:rPr lang="en-US" dirty="0" smtClean="0">
                <a:latin typeface="Comic Sans MS" pitchFamily="66" charset="0"/>
              </a:rPr>
              <a:t>: German army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	 on the defensive, 1942-43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Invasion of </a:t>
            </a:r>
            <a:r>
              <a:rPr lang="en-US" u="sng" dirty="0" smtClean="0">
                <a:latin typeface="Comic Sans MS" pitchFamily="66" charset="0"/>
              </a:rPr>
              <a:t>Italy</a:t>
            </a:r>
            <a:r>
              <a:rPr lang="en-US" dirty="0" smtClean="0">
                <a:latin typeface="Comic Sans MS" pitchFamily="66" charset="0"/>
              </a:rPr>
              <a:t>: Italy surrendered, </a:t>
            </a:r>
            <a:r>
              <a:rPr lang="en-US" u="sng" dirty="0" smtClean="0">
                <a:latin typeface="Comic Sans MS" pitchFamily="66" charset="0"/>
              </a:rPr>
              <a:t>Mussolini</a:t>
            </a:r>
            <a:r>
              <a:rPr lang="en-US" dirty="0" smtClean="0">
                <a:latin typeface="Comic Sans MS" pitchFamily="66" charset="0"/>
              </a:rPr>
              <a:t> murdered (April 1945)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3076" name="Picture 4" descr="Erwin Romme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2590800"/>
            <a:ext cx="1981200" cy="228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Mussolini  Hanging in Milan, Italy</a:t>
            </a:r>
          </a:p>
        </p:txBody>
      </p:sp>
      <p:pic>
        <p:nvPicPr>
          <p:cNvPr id="4099" name="Picture 4" descr="Mussolini Hang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4038600" cy="3048000"/>
          </a:xfrm>
          <a:noFill/>
        </p:spPr>
      </p:pic>
      <p:pic>
        <p:nvPicPr>
          <p:cNvPr id="4100" name="Picture 7" descr="Mussolini hangin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295400"/>
            <a:ext cx="2895600" cy="4114800"/>
          </a:xfrm>
          <a:noFill/>
        </p:spPr>
      </p:pic>
      <p:pic>
        <p:nvPicPr>
          <p:cNvPr id="4101" name="Picture 7" descr="Mussolini hang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352800"/>
            <a:ext cx="243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Victory in Europe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1943, a secret </a:t>
            </a:r>
            <a:r>
              <a:rPr lang="en-US" sz="2800" u="sng" dirty="0" smtClean="0">
                <a:latin typeface="Comic Sans MS" pitchFamily="66" charset="0"/>
              </a:rPr>
              <a:t>invasion force </a:t>
            </a:r>
            <a:r>
              <a:rPr lang="en-US" sz="2800" dirty="0" smtClean="0">
                <a:latin typeface="Comic Sans MS" pitchFamily="66" charset="0"/>
              </a:rPr>
              <a:t>was built in </a:t>
            </a:r>
            <a:r>
              <a:rPr lang="en-US" sz="2800" u="sng" dirty="0" smtClean="0">
                <a:latin typeface="Comic Sans MS" pitchFamily="66" charset="0"/>
              </a:rPr>
              <a:t>Great Britain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sng" dirty="0" smtClean="0">
                <a:latin typeface="Comic Sans MS" pitchFamily="66" charset="0"/>
              </a:rPr>
              <a:t>D-Day</a:t>
            </a:r>
            <a:r>
              <a:rPr lang="en-US" sz="2800" dirty="0" smtClean="0">
                <a:latin typeface="Comic Sans MS" pitchFamily="66" charset="0"/>
              </a:rPr>
              <a:t> invasion force was ready for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u="sng" dirty="0" smtClean="0">
                <a:latin typeface="Comic Sans MS" pitchFamily="66" charset="0"/>
              </a:rPr>
              <a:t>Normandy</a:t>
            </a:r>
            <a:r>
              <a:rPr lang="en-US" sz="2400" dirty="0" smtClean="0">
                <a:latin typeface="Comic Sans MS" pitchFamily="66" charset="0"/>
              </a:rPr>
              <a:t>, France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Called </a:t>
            </a:r>
            <a:r>
              <a:rPr lang="en-US" sz="2400" u="sng" dirty="0" smtClean="0">
                <a:latin typeface="Comic Sans MS" pitchFamily="66" charset="0"/>
              </a:rPr>
              <a:t>Operation Overlord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Lead by U.S. Gen. </a:t>
            </a:r>
            <a:r>
              <a:rPr lang="en-US" sz="2400" u="sng" dirty="0" smtClean="0">
                <a:latin typeface="Comic Sans MS" pitchFamily="66" charset="0"/>
              </a:rPr>
              <a:t>Eisenhower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Largest </a:t>
            </a:r>
            <a:r>
              <a:rPr lang="en-US" sz="2400" u="sng" dirty="0" smtClean="0">
                <a:latin typeface="Comic Sans MS" pitchFamily="66" charset="0"/>
              </a:rPr>
              <a:t>land/sea</a:t>
            </a:r>
            <a:r>
              <a:rPr lang="en-US" sz="2400" dirty="0" smtClean="0">
                <a:latin typeface="Comic Sans MS" pitchFamily="66" charset="0"/>
              </a:rPr>
              <a:t> attack in history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Began </a:t>
            </a:r>
            <a:r>
              <a:rPr lang="en-US" sz="2400" u="sng" dirty="0" smtClean="0">
                <a:latin typeface="Comic Sans MS" pitchFamily="66" charset="0"/>
              </a:rPr>
              <a:t>June 6, 1944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Germany knew of invasion, but </a:t>
            </a:r>
            <a:r>
              <a:rPr lang="en-US" sz="2800" u="sng" dirty="0" smtClean="0">
                <a:latin typeface="Comic Sans MS" pitchFamily="66" charset="0"/>
              </a:rPr>
              <a:t>where</a:t>
            </a:r>
            <a:r>
              <a:rPr lang="en-US" sz="2800" dirty="0" smtClean="0">
                <a:latin typeface="Comic Sans MS" pitchFamily="66" charset="0"/>
              </a:rPr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u="sng" dirty="0" smtClean="0">
                <a:latin typeface="Comic Sans MS" pitchFamily="66" charset="0"/>
              </a:rPr>
              <a:t>Fake army</a:t>
            </a:r>
            <a:r>
              <a:rPr lang="en-US" sz="2400" dirty="0" smtClean="0">
                <a:latin typeface="Comic Sans MS" pitchFamily="66" charset="0"/>
              </a:rPr>
              <a:t> sent to Calais, France, Germany duped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mic Sans MS" pitchFamily="66" charset="0"/>
              </a:rPr>
              <a:t>France, Belgium &amp; Luxembourg </a:t>
            </a:r>
            <a:r>
              <a:rPr lang="en-US" sz="2800" u="sng" dirty="0" smtClean="0">
                <a:latin typeface="Comic Sans MS" pitchFamily="66" charset="0"/>
              </a:rPr>
              <a:t>liberated</a:t>
            </a:r>
            <a:r>
              <a:rPr lang="en-US" sz="2800" dirty="0" smtClean="0">
                <a:latin typeface="Comic Sans MS" pitchFamily="66" charset="0"/>
              </a:rPr>
              <a:t> Sept. 1944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7172" name="Picture 4" descr="Eisenhow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2133600"/>
            <a:ext cx="1600200" cy="201506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D-Day Invasion</a:t>
            </a:r>
          </a:p>
        </p:txBody>
      </p:sp>
      <p:pic>
        <p:nvPicPr>
          <p:cNvPr id="8195" name="Picture 6" descr="europe-d-day-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524000"/>
            <a:ext cx="68580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D-Day Invasion Images</a:t>
            </a:r>
          </a:p>
        </p:txBody>
      </p:sp>
      <p:pic>
        <p:nvPicPr>
          <p:cNvPr id="9219" name="Picture 4" descr="d-day invasion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95400"/>
            <a:ext cx="3657600" cy="2490788"/>
          </a:xfrm>
          <a:noFill/>
        </p:spPr>
      </p:pic>
      <p:pic>
        <p:nvPicPr>
          <p:cNvPr id="9220" name="Picture 7" descr="d-day invas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295400"/>
            <a:ext cx="3687763" cy="2490788"/>
          </a:xfrm>
          <a:noFill/>
        </p:spPr>
      </p:pic>
      <p:pic>
        <p:nvPicPr>
          <p:cNvPr id="9221" name="Picture 10" descr="D-Day land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3938588"/>
            <a:ext cx="3657600" cy="2462212"/>
          </a:xfrm>
          <a:noFill/>
        </p:spPr>
      </p:pic>
      <p:pic>
        <p:nvPicPr>
          <p:cNvPr id="9222" name="Picture 16" descr="Eisenhower-Paratroopers-D-Da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3938588"/>
            <a:ext cx="3733800" cy="2462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The End is Near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Battle of the </a:t>
            </a:r>
            <a:r>
              <a:rPr lang="en-US" u="sng" dirty="0" smtClean="0">
                <a:latin typeface="Comic Sans MS" pitchFamily="66" charset="0"/>
              </a:rPr>
              <a:t>Bulge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Germany surrounded by </a:t>
            </a:r>
            <a:r>
              <a:rPr lang="en-US" u="sng" dirty="0" smtClean="0">
                <a:latin typeface="Comic Sans MS" pitchFamily="66" charset="0"/>
              </a:rPr>
              <a:t>Britain/America</a:t>
            </a:r>
            <a:r>
              <a:rPr lang="en-US" dirty="0" smtClean="0">
                <a:latin typeface="Comic Sans MS" pitchFamily="66" charset="0"/>
              </a:rPr>
              <a:t> in West and </a:t>
            </a:r>
            <a:r>
              <a:rPr lang="en-US" u="sng" dirty="0" smtClean="0">
                <a:latin typeface="Comic Sans MS" pitchFamily="66" charset="0"/>
              </a:rPr>
              <a:t>Soviet Union</a:t>
            </a:r>
            <a:r>
              <a:rPr lang="en-US" dirty="0" smtClean="0">
                <a:latin typeface="Comic Sans MS" pitchFamily="66" charset="0"/>
              </a:rPr>
              <a:t> in East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2 front </a:t>
            </a:r>
            <a:r>
              <a:rPr lang="en-US" u="sng" dirty="0" smtClean="0">
                <a:latin typeface="Comic Sans MS" pitchFamily="66" charset="0"/>
              </a:rPr>
              <a:t>battle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latin typeface="Comic Sans MS" pitchFamily="66" charset="0"/>
              </a:rPr>
              <a:t>Hitler</a:t>
            </a:r>
            <a:r>
              <a:rPr lang="en-US" dirty="0" smtClean="0">
                <a:latin typeface="Comic Sans MS" pitchFamily="66" charset="0"/>
              </a:rPr>
              <a:t> pushed through the line, but the Allies pushed him back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By </a:t>
            </a:r>
            <a:r>
              <a:rPr lang="en-US" u="sng" dirty="0" smtClean="0">
                <a:latin typeface="Comic Sans MS" pitchFamily="66" charset="0"/>
              </a:rPr>
              <a:t>March 1945</a:t>
            </a:r>
            <a:r>
              <a:rPr lang="en-US" dirty="0" smtClean="0">
                <a:latin typeface="Comic Sans MS" pitchFamily="66" charset="0"/>
              </a:rPr>
              <a:t>, the Allies crossed into Germany, </a:t>
            </a:r>
            <a:r>
              <a:rPr lang="en-US" u="sng" dirty="0" smtClean="0">
                <a:latin typeface="Comic Sans MS" pitchFamily="66" charset="0"/>
              </a:rPr>
              <a:t>Berlin</a:t>
            </a:r>
            <a:r>
              <a:rPr lang="en-US" dirty="0" smtClean="0">
                <a:latin typeface="Comic Sans MS" pitchFamily="66" charset="0"/>
              </a:rPr>
              <a:t> bombed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Hitler committed </a:t>
            </a:r>
            <a:r>
              <a:rPr lang="en-US" u="sng" dirty="0" smtClean="0">
                <a:latin typeface="Comic Sans MS" pitchFamily="66" charset="0"/>
              </a:rPr>
              <a:t>suicide</a:t>
            </a:r>
            <a:r>
              <a:rPr lang="en-US" dirty="0" smtClean="0">
                <a:latin typeface="Comic Sans MS" pitchFamily="66" charset="0"/>
              </a:rPr>
              <a:t>, April 30, 1945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Hitler and Eva Braun</a:t>
            </a:r>
          </a:p>
        </p:txBody>
      </p:sp>
      <p:pic>
        <p:nvPicPr>
          <p:cNvPr id="11267" name="Picture 4" descr="eva brau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00200"/>
            <a:ext cx="3657600" cy="3657600"/>
          </a:xfrm>
          <a:noFill/>
        </p:spPr>
      </p:pic>
      <p:pic>
        <p:nvPicPr>
          <p:cNvPr id="11268" name="Picture 7" descr="eva braun-hitl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447800"/>
            <a:ext cx="3684588" cy="3962400"/>
          </a:xfr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7239000" cy="21875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Unconditional Surrender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Germany </a:t>
            </a:r>
            <a:r>
              <a:rPr lang="en-US" u="sng" dirty="0" smtClean="0">
                <a:latin typeface="Comic Sans MS" pitchFamily="66" charset="0"/>
              </a:rPr>
              <a:t>surrendered on May 7, 1945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Accepted by </a:t>
            </a:r>
            <a:r>
              <a:rPr lang="en-US" u="sng" dirty="0" smtClean="0">
                <a:latin typeface="Comic Sans MS" pitchFamily="66" charset="0"/>
              </a:rPr>
              <a:t>General Eisenhower</a:t>
            </a:r>
          </a:p>
          <a:p>
            <a:pPr eaLnBrk="1" hangingPunct="1"/>
            <a:r>
              <a:rPr lang="en-US" u="sng" dirty="0" smtClean="0">
                <a:latin typeface="Comic Sans MS" pitchFamily="66" charset="0"/>
              </a:rPr>
              <a:t>May 9</a:t>
            </a:r>
            <a:r>
              <a:rPr lang="en-US" u="sng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, surrender was officially signed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Known as </a:t>
            </a:r>
            <a:r>
              <a:rPr lang="en-US" u="sng" dirty="0" smtClean="0">
                <a:latin typeface="Comic Sans MS" pitchFamily="66" charset="0"/>
              </a:rPr>
              <a:t>V-E Day, Victory in Europe Day</a:t>
            </a:r>
          </a:p>
          <a:p>
            <a:pPr lvl="1" eaLnBrk="1" hangingPunct="1"/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2292" name="Picture 4" descr="General_Eisenhow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3733800"/>
            <a:ext cx="4038600" cy="2965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614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WWII Ends</vt:lpstr>
      <vt:lpstr>The Tide Turns</vt:lpstr>
      <vt:lpstr>Mussolini  Hanging in Milan, Italy</vt:lpstr>
      <vt:lpstr>Victory in Europe</vt:lpstr>
      <vt:lpstr>D-Day Invasion</vt:lpstr>
      <vt:lpstr>D-Day Invasion Images</vt:lpstr>
      <vt:lpstr>The End is Near</vt:lpstr>
      <vt:lpstr>Hitler and Eva Braun</vt:lpstr>
      <vt:lpstr>Unconditional Surrender</vt:lpstr>
      <vt:lpstr>Victory in the Pacific</vt:lpstr>
      <vt:lpstr>The Atomic Bomb</vt:lpstr>
      <vt:lpstr>The War is Over</vt:lpstr>
      <vt:lpstr>Victory in Japan Day!</vt:lpstr>
      <vt:lpstr>Bombing Aftermath</vt:lpstr>
      <vt:lpstr>Hiroshima Pictures</vt:lpstr>
      <vt:lpstr>Aftermath of War</vt:lpstr>
      <vt:lpstr>U.S. Occupies Japan</vt:lpstr>
      <vt:lpstr>Nuremburg Trials</vt:lpstr>
      <vt:lpstr>Nuremburg Defendants</vt:lpstr>
    </vt:vector>
  </TitlesOfParts>
  <Company>Clovis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 Ends</dc:title>
  <dc:creator>sheryldedekian</dc:creator>
  <cp:lastModifiedBy>Christina Schwarz</cp:lastModifiedBy>
  <cp:revision>21</cp:revision>
  <dcterms:created xsi:type="dcterms:W3CDTF">2012-03-14T16:44:48Z</dcterms:created>
  <dcterms:modified xsi:type="dcterms:W3CDTF">2017-03-01T17:04:56Z</dcterms:modified>
</cp:coreProperties>
</file>