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EAB87B-3A6C-4A69-896B-3F8A2E15DF0F}" type="datetimeFigureOut">
              <a:rPr lang="en-US" smtClean="0"/>
              <a:t>11/1/2017</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65676D7-678E-42D4-A95B-DA4F7524FA8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785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EAB87B-3A6C-4A69-896B-3F8A2E15DF0F}"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676D7-678E-42D4-A95B-DA4F7524FA8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702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EAB87B-3A6C-4A69-896B-3F8A2E15DF0F}"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676D7-678E-42D4-A95B-DA4F7524FA8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453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EAB87B-3A6C-4A69-896B-3F8A2E15DF0F}"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676D7-678E-42D4-A95B-DA4F7524FA8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868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EAB87B-3A6C-4A69-896B-3F8A2E15DF0F}"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676D7-678E-42D4-A95B-DA4F7524FA8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8415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EAB87B-3A6C-4A69-896B-3F8A2E15DF0F}"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676D7-678E-42D4-A95B-DA4F7524FA8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3717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EAB87B-3A6C-4A69-896B-3F8A2E15DF0F}"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676D7-678E-42D4-A95B-DA4F7524FA8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8134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EAB87B-3A6C-4A69-896B-3F8A2E15DF0F}" type="datetimeFigureOut">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676D7-678E-42D4-A95B-DA4F7524FA8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5276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AB87B-3A6C-4A69-896B-3F8A2E15DF0F}"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676D7-678E-42D4-A95B-DA4F7524FA8C}" type="slidenum">
              <a:rPr lang="en-US" smtClean="0"/>
              <a:t>‹#›</a:t>
            </a:fld>
            <a:endParaRPr lang="en-US"/>
          </a:p>
        </p:txBody>
      </p:sp>
    </p:spTree>
    <p:extLst>
      <p:ext uri="{BB962C8B-B14F-4D97-AF65-F5344CB8AC3E}">
        <p14:creationId xmlns:p14="http://schemas.microsoft.com/office/powerpoint/2010/main" val="179420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EAB87B-3A6C-4A69-896B-3F8A2E15DF0F}"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676D7-678E-42D4-A95B-DA4F7524FA8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192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5EAB87B-3A6C-4A69-896B-3F8A2E15DF0F}" type="datetimeFigureOut">
              <a:rPr lang="en-US" smtClean="0"/>
              <a:t>11/1/2017</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65676D7-678E-42D4-A95B-DA4F7524FA8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512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5EAB87B-3A6C-4A69-896B-3F8A2E15DF0F}" type="datetimeFigureOut">
              <a:rPr lang="en-US" smtClean="0"/>
              <a:t>11/1/2017</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65676D7-678E-42D4-A95B-DA4F7524FA8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6944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7E01E-9A19-4C86-9CA2-66313A82C5A4}"/>
              </a:ext>
            </a:extLst>
          </p:cNvPr>
          <p:cNvSpPr>
            <a:spLocks noGrp="1"/>
          </p:cNvSpPr>
          <p:nvPr>
            <p:ph type="ctrTitle"/>
          </p:nvPr>
        </p:nvSpPr>
        <p:spPr>
          <a:xfrm>
            <a:off x="1524000" y="615926"/>
            <a:ext cx="9144000" cy="917452"/>
          </a:xfrm>
        </p:spPr>
        <p:txBody>
          <a:bodyPr>
            <a:normAutofit/>
          </a:bodyPr>
          <a:lstStyle/>
          <a:p>
            <a:pPr algn="l"/>
            <a:r>
              <a:rPr lang="en-US" sz="5400" dirty="0"/>
              <a:t>FURNISHINGS/APPLIANCES </a:t>
            </a:r>
          </a:p>
        </p:txBody>
      </p:sp>
      <p:sp>
        <p:nvSpPr>
          <p:cNvPr id="3" name="Subtitle 2">
            <a:extLst>
              <a:ext uri="{FF2B5EF4-FFF2-40B4-BE49-F238E27FC236}">
                <a16:creationId xmlns:a16="http://schemas.microsoft.com/office/drawing/2014/main" id="{041B1679-3BD1-4997-9EDF-E620122A7B18}"/>
              </a:ext>
            </a:extLst>
          </p:cNvPr>
          <p:cNvSpPr>
            <a:spLocks noGrp="1"/>
          </p:cNvSpPr>
          <p:nvPr>
            <p:ph type="subTitle" idx="1"/>
          </p:nvPr>
        </p:nvSpPr>
        <p:spPr>
          <a:xfrm>
            <a:off x="440789" y="3577412"/>
            <a:ext cx="5266624" cy="1114031"/>
          </a:xfrm>
        </p:spPr>
        <p:txBody>
          <a:bodyPr/>
          <a:lstStyle/>
          <a:p>
            <a:endParaRPr lang="en-US" dirty="0"/>
          </a:p>
        </p:txBody>
      </p:sp>
      <p:pic>
        <p:nvPicPr>
          <p:cNvPr id="1026" name="Picture 2" descr="Image result for home theater">
            <a:extLst>
              <a:ext uri="{FF2B5EF4-FFF2-40B4-BE49-F238E27FC236}">
                <a16:creationId xmlns:a16="http://schemas.microsoft.com/office/drawing/2014/main" id="{94C94176-AFC0-4E35-B538-2B4311C486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789" y="1533378"/>
            <a:ext cx="5345723" cy="438911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appliances">
            <a:extLst>
              <a:ext uri="{FF2B5EF4-FFF2-40B4-BE49-F238E27FC236}">
                <a16:creationId xmlns:a16="http://schemas.microsoft.com/office/drawing/2014/main" id="{D688A3B4-B09C-4E37-86A9-8744953D43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6050" y="1533379"/>
            <a:ext cx="5590645" cy="4389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58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45270-2911-4708-B20A-9CB8400ACCBC}"/>
              </a:ext>
            </a:extLst>
          </p:cNvPr>
          <p:cNvSpPr>
            <a:spLocks noGrp="1"/>
          </p:cNvSpPr>
          <p:nvPr>
            <p:ph type="title"/>
          </p:nvPr>
        </p:nvSpPr>
        <p:spPr/>
        <p:txBody>
          <a:bodyPr>
            <a:normAutofit/>
          </a:bodyPr>
          <a:lstStyle/>
          <a:p>
            <a:r>
              <a:rPr lang="en-US" sz="6000" dirty="0"/>
              <a:t>Furnishings/Appliances</a:t>
            </a:r>
          </a:p>
        </p:txBody>
      </p:sp>
      <p:sp>
        <p:nvSpPr>
          <p:cNvPr id="3" name="Content Placeholder 2">
            <a:extLst>
              <a:ext uri="{FF2B5EF4-FFF2-40B4-BE49-F238E27FC236}">
                <a16:creationId xmlns:a16="http://schemas.microsoft.com/office/drawing/2014/main" id="{4BBC1301-8B13-4B22-BBB9-AA0E7CF2D1C8}"/>
              </a:ext>
            </a:extLst>
          </p:cNvPr>
          <p:cNvSpPr>
            <a:spLocks noGrp="1"/>
          </p:cNvSpPr>
          <p:nvPr>
            <p:ph idx="1"/>
          </p:nvPr>
        </p:nvSpPr>
        <p:spPr>
          <a:xfrm>
            <a:off x="1451579" y="2015732"/>
            <a:ext cx="9603275" cy="4061511"/>
          </a:xfrm>
        </p:spPr>
        <p:txBody>
          <a:bodyPr>
            <a:normAutofit fontScale="85000" lnSpcReduction="20000"/>
          </a:bodyPr>
          <a:lstStyle/>
          <a:p>
            <a:r>
              <a:rPr lang="en-US" sz="3600" dirty="0"/>
              <a:t>Most people have a few very large financial expenses at certain times in their lives.  They may want to send a child to college, buy a new house, replace a major appliance, or the like. </a:t>
            </a:r>
          </a:p>
          <a:p>
            <a:endParaRPr lang="en-US" dirty="0"/>
          </a:p>
          <a:p>
            <a:endParaRPr lang="en-US" dirty="0"/>
          </a:p>
          <a:p>
            <a:r>
              <a:rPr lang="en-US" sz="3600" dirty="0"/>
              <a:t>For these types of expenses a long-term budget can be helpful.</a:t>
            </a:r>
          </a:p>
        </p:txBody>
      </p:sp>
    </p:spTree>
    <p:extLst>
      <p:ext uri="{BB962C8B-B14F-4D97-AF65-F5344CB8AC3E}">
        <p14:creationId xmlns:p14="http://schemas.microsoft.com/office/powerpoint/2010/main" val="169684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4A5D7-021B-4016-862A-862E4F60019A}"/>
              </a:ext>
            </a:extLst>
          </p:cNvPr>
          <p:cNvSpPr>
            <a:spLocks noGrp="1"/>
          </p:cNvSpPr>
          <p:nvPr>
            <p:ph type="title"/>
          </p:nvPr>
        </p:nvSpPr>
        <p:spPr/>
        <p:txBody>
          <a:bodyPr>
            <a:normAutofit/>
          </a:bodyPr>
          <a:lstStyle/>
          <a:p>
            <a:r>
              <a:rPr lang="en-US" sz="4800" dirty="0"/>
              <a:t>Long-term Budget</a:t>
            </a:r>
          </a:p>
        </p:txBody>
      </p:sp>
      <p:sp>
        <p:nvSpPr>
          <p:cNvPr id="3" name="Content Placeholder 2">
            <a:extLst>
              <a:ext uri="{FF2B5EF4-FFF2-40B4-BE49-F238E27FC236}">
                <a16:creationId xmlns:a16="http://schemas.microsoft.com/office/drawing/2014/main" id="{36D5FFAD-0410-4AEF-9AB8-5F56EC2DA5BE}"/>
              </a:ext>
            </a:extLst>
          </p:cNvPr>
          <p:cNvSpPr>
            <a:spLocks noGrp="1"/>
          </p:cNvSpPr>
          <p:nvPr>
            <p:ph idx="1"/>
          </p:nvPr>
        </p:nvSpPr>
        <p:spPr/>
        <p:txBody>
          <a:bodyPr>
            <a:normAutofit/>
          </a:bodyPr>
          <a:lstStyle/>
          <a:p>
            <a:r>
              <a:rPr lang="en-US" sz="4400" dirty="0"/>
              <a:t>A plan for setting aside enough money to pay a large expense at some time in the future.</a:t>
            </a:r>
          </a:p>
        </p:txBody>
      </p:sp>
      <p:pic>
        <p:nvPicPr>
          <p:cNvPr id="4" name="Picture 3">
            <a:extLst>
              <a:ext uri="{FF2B5EF4-FFF2-40B4-BE49-F238E27FC236}">
                <a16:creationId xmlns:a16="http://schemas.microsoft.com/office/drawing/2014/main" id="{7CCD5BC9-8702-4909-A8AC-25F2F7AF3D98}"/>
              </a:ext>
            </a:extLst>
          </p:cNvPr>
          <p:cNvPicPr>
            <a:picLocks noChangeAspect="1"/>
          </p:cNvPicPr>
          <p:nvPr/>
        </p:nvPicPr>
        <p:blipFill>
          <a:blip r:embed="rId2"/>
          <a:stretch>
            <a:fillRect/>
          </a:stretch>
        </p:blipFill>
        <p:spPr>
          <a:xfrm>
            <a:off x="5062855" y="3761296"/>
            <a:ext cx="4618473" cy="2342642"/>
          </a:xfrm>
          <a:prstGeom prst="rect">
            <a:avLst/>
          </a:prstGeom>
        </p:spPr>
      </p:pic>
    </p:spTree>
    <p:extLst>
      <p:ext uri="{BB962C8B-B14F-4D97-AF65-F5344CB8AC3E}">
        <p14:creationId xmlns:p14="http://schemas.microsoft.com/office/powerpoint/2010/main" val="127782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DEAE5-900F-44CB-99E0-C5136A420733}"/>
              </a:ext>
            </a:extLst>
          </p:cNvPr>
          <p:cNvSpPr>
            <a:spLocks noGrp="1"/>
          </p:cNvSpPr>
          <p:nvPr>
            <p:ph type="title"/>
          </p:nvPr>
        </p:nvSpPr>
        <p:spPr/>
        <p:txBody>
          <a:bodyPr>
            <a:noAutofit/>
          </a:bodyPr>
          <a:lstStyle/>
          <a:p>
            <a:r>
              <a:rPr lang="en-US" sz="4000" dirty="0"/>
              <a:t>Long-Term Budget for Furnishings</a:t>
            </a:r>
            <a:br>
              <a:rPr lang="en-US" sz="4000" dirty="0"/>
            </a:br>
            <a:endParaRPr lang="en-US" sz="4000" dirty="0"/>
          </a:p>
        </p:txBody>
      </p:sp>
      <p:sp>
        <p:nvSpPr>
          <p:cNvPr id="3" name="Content Placeholder 2">
            <a:extLst>
              <a:ext uri="{FF2B5EF4-FFF2-40B4-BE49-F238E27FC236}">
                <a16:creationId xmlns:a16="http://schemas.microsoft.com/office/drawing/2014/main" id="{31A50717-FC4F-456A-832B-9E6CB71EE203}"/>
              </a:ext>
            </a:extLst>
          </p:cNvPr>
          <p:cNvSpPr>
            <a:spLocks noGrp="1"/>
          </p:cNvSpPr>
          <p:nvPr>
            <p:ph idx="1"/>
          </p:nvPr>
        </p:nvSpPr>
        <p:spPr/>
        <p:txBody>
          <a:bodyPr>
            <a:noAutofit/>
          </a:bodyPr>
          <a:lstStyle/>
          <a:p>
            <a:r>
              <a:rPr lang="en-US" sz="3600" dirty="0"/>
              <a:t>We want to save enough money to pay cash when  our major appliance wear out.  The age of our present appliance is given.  In order to determine when we will need to replace them we need to know the average lifetime and average price.</a:t>
            </a:r>
          </a:p>
        </p:txBody>
      </p:sp>
    </p:spTree>
    <p:extLst>
      <p:ext uri="{BB962C8B-B14F-4D97-AF65-F5344CB8AC3E}">
        <p14:creationId xmlns:p14="http://schemas.microsoft.com/office/powerpoint/2010/main" val="375692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7C74EAA-799E-4436-9555-39CE74D8EE14}"/>
              </a:ext>
            </a:extLst>
          </p:cNvPr>
          <p:cNvGraphicFramePr>
            <a:graphicFrameLocks noGrp="1"/>
          </p:cNvGraphicFramePr>
          <p:nvPr>
            <p:ph idx="1"/>
            <p:extLst>
              <p:ext uri="{D42A27DB-BD31-4B8C-83A1-F6EECF244321}">
                <p14:modId xmlns:p14="http://schemas.microsoft.com/office/powerpoint/2010/main" val="1717251837"/>
              </p:ext>
            </p:extLst>
          </p:nvPr>
        </p:nvGraphicFramePr>
        <p:xfrm>
          <a:off x="939018" y="290145"/>
          <a:ext cx="10216662" cy="6274190"/>
        </p:xfrm>
        <a:graphic>
          <a:graphicData uri="http://schemas.openxmlformats.org/drawingml/2006/table">
            <a:tbl>
              <a:tblPr firstRow="1" bandRow="1">
                <a:tableStyleId>{5C22544A-7EE6-4342-B048-85BDC9FD1C3A}</a:tableStyleId>
              </a:tblPr>
              <a:tblGrid>
                <a:gridCol w="2106105">
                  <a:extLst>
                    <a:ext uri="{9D8B030D-6E8A-4147-A177-3AD203B41FA5}">
                      <a16:colId xmlns:a16="http://schemas.microsoft.com/office/drawing/2014/main" val="3171937242"/>
                    </a:ext>
                  </a:extLst>
                </a:gridCol>
                <a:gridCol w="2034936">
                  <a:extLst>
                    <a:ext uri="{9D8B030D-6E8A-4147-A177-3AD203B41FA5}">
                      <a16:colId xmlns:a16="http://schemas.microsoft.com/office/drawing/2014/main" val="3955271139"/>
                    </a:ext>
                  </a:extLst>
                </a:gridCol>
                <a:gridCol w="2057004">
                  <a:extLst>
                    <a:ext uri="{9D8B030D-6E8A-4147-A177-3AD203B41FA5}">
                      <a16:colId xmlns:a16="http://schemas.microsoft.com/office/drawing/2014/main" val="3951007979"/>
                    </a:ext>
                  </a:extLst>
                </a:gridCol>
                <a:gridCol w="2033574">
                  <a:extLst>
                    <a:ext uri="{9D8B030D-6E8A-4147-A177-3AD203B41FA5}">
                      <a16:colId xmlns:a16="http://schemas.microsoft.com/office/drawing/2014/main" val="481852717"/>
                    </a:ext>
                  </a:extLst>
                </a:gridCol>
                <a:gridCol w="1985043">
                  <a:extLst>
                    <a:ext uri="{9D8B030D-6E8A-4147-A177-3AD203B41FA5}">
                      <a16:colId xmlns:a16="http://schemas.microsoft.com/office/drawing/2014/main" val="4170161942"/>
                    </a:ext>
                  </a:extLst>
                </a:gridCol>
              </a:tblGrid>
              <a:tr h="1254838">
                <a:tc>
                  <a:txBody>
                    <a:bodyPr/>
                    <a:lstStyle/>
                    <a:p>
                      <a:pPr algn="ctr"/>
                      <a:r>
                        <a:rPr lang="en-US" sz="4000" dirty="0"/>
                        <a:t>ITEM</a:t>
                      </a:r>
                    </a:p>
                  </a:txBody>
                  <a:tcPr/>
                </a:tc>
                <a:tc>
                  <a:txBody>
                    <a:bodyPr/>
                    <a:lstStyle/>
                    <a:p>
                      <a:pPr algn="ctr"/>
                      <a:r>
                        <a:rPr lang="en-US" sz="4000" dirty="0"/>
                        <a:t>AGE</a:t>
                      </a:r>
                    </a:p>
                  </a:txBody>
                  <a:tcPr/>
                </a:tc>
                <a:tc>
                  <a:txBody>
                    <a:bodyPr/>
                    <a:lstStyle/>
                    <a:p>
                      <a:pPr algn="ctr"/>
                      <a:r>
                        <a:rPr lang="en-US" sz="3200" dirty="0"/>
                        <a:t>Expected</a:t>
                      </a:r>
                    </a:p>
                    <a:p>
                      <a:pPr algn="ctr"/>
                      <a:r>
                        <a:rPr lang="en-US" sz="3200" dirty="0"/>
                        <a:t>Lifetime</a:t>
                      </a:r>
                    </a:p>
                  </a:txBody>
                  <a:tcPr/>
                </a:tc>
                <a:tc>
                  <a:txBody>
                    <a:bodyPr/>
                    <a:lstStyle/>
                    <a:p>
                      <a:r>
                        <a:rPr lang="en-US" sz="3200" dirty="0"/>
                        <a:t>Expected</a:t>
                      </a:r>
                    </a:p>
                    <a:p>
                      <a:pPr algn="ctr"/>
                      <a:r>
                        <a:rPr lang="en-US" sz="3200" dirty="0"/>
                        <a:t>Cost</a:t>
                      </a:r>
                    </a:p>
                  </a:txBody>
                  <a:tcPr/>
                </a:tc>
                <a:tc>
                  <a:txBody>
                    <a:bodyPr/>
                    <a:lstStyle/>
                    <a:p>
                      <a:pPr algn="ctr"/>
                      <a:r>
                        <a:rPr lang="en-US" sz="3200" dirty="0"/>
                        <a:t>Monthly Budget</a:t>
                      </a:r>
                    </a:p>
                  </a:txBody>
                  <a:tcPr/>
                </a:tc>
                <a:extLst>
                  <a:ext uri="{0D108BD9-81ED-4DB2-BD59-A6C34878D82A}">
                    <a16:rowId xmlns:a16="http://schemas.microsoft.com/office/drawing/2014/main" val="353507528"/>
                  </a:ext>
                </a:extLst>
              </a:tr>
              <a:tr h="1254838">
                <a:tc>
                  <a:txBody>
                    <a:bodyPr/>
                    <a:lstStyle/>
                    <a:p>
                      <a:r>
                        <a:rPr lang="en-US" sz="3200" dirty="0"/>
                        <a:t>Washing </a:t>
                      </a:r>
                    </a:p>
                    <a:p>
                      <a:r>
                        <a:rPr lang="en-US" sz="3200" dirty="0"/>
                        <a:t>Machine</a:t>
                      </a:r>
                    </a:p>
                  </a:txBody>
                  <a:tcPr/>
                </a:tc>
                <a:tc>
                  <a:txBody>
                    <a:bodyPr/>
                    <a:lstStyle/>
                    <a:p>
                      <a:pPr algn="ctr"/>
                      <a:r>
                        <a:rPr lang="en-US" sz="6600" dirty="0"/>
                        <a:t>8</a:t>
                      </a:r>
                    </a:p>
                  </a:txBody>
                  <a:tcPr/>
                </a:tc>
                <a:tc>
                  <a:txBody>
                    <a:bodyPr/>
                    <a:lstStyle/>
                    <a:p>
                      <a:pPr algn="ctr"/>
                      <a:r>
                        <a:rPr lang="en-US" sz="6600" dirty="0"/>
                        <a:t>11</a:t>
                      </a:r>
                    </a:p>
                  </a:txBody>
                  <a:tcPr/>
                </a:tc>
                <a:tc>
                  <a:txBody>
                    <a:bodyPr/>
                    <a:lstStyle/>
                    <a:p>
                      <a:pPr algn="ctr"/>
                      <a:r>
                        <a:rPr lang="en-US" sz="3600" dirty="0"/>
                        <a:t>$500-</a:t>
                      </a:r>
                    </a:p>
                    <a:p>
                      <a:pPr algn="ctr"/>
                      <a:r>
                        <a:rPr lang="en-US" sz="3600" dirty="0"/>
                        <a:t>$2000</a:t>
                      </a:r>
                    </a:p>
                  </a:txBody>
                  <a:tcPr/>
                </a:tc>
                <a:tc>
                  <a:txBody>
                    <a:bodyPr/>
                    <a:lstStyle/>
                    <a:p>
                      <a:endParaRPr lang="en-US" dirty="0"/>
                    </a:p>
                  </a:txBody>
                  <a:tcPr/>
                </a:tc>
                <a:extLst>
                  <a:ext uri="{0D108BD9-81ED-4DB2-BD59-A6C34878D82A}">
                    <a16:rowId xmlns:a16="http://schemas.microsoft.com/office/drawing/2014/main" val="15461254"/>
                  </a:ext>
                </a:extLst>
              </a:tr>
              <a:tr h="1254838">
                <a:tc>
                  <a:txBody>
                    <a:bodyPr/>
                    <a:lstStyle/>
                    <a:p>
                      <a:r>
                        <a:rPr lang="en-US" sz="3600" dirty="0"/>
                        <a:t>Television</a:t>
                      </a:r>
                    </a:p>
                  </a:txBody>
                  <a:tcPr/>
                </a:tc>
                <a:tc>
                  <a:txBody>
                    <a:bodyPr/>
                    <a:lstStyle/>
                    <a:p>
                      <a:pPr algn="ctr"/>
                      <a:r>
                        <a:rPr lang="en-US" sz="6600" dirty="0"/>
                        <a:t>3</a:t>
                      </a:r>
                    </a:p>
                  </a:txBody>
                  <a:tcPr/>
                </a:tc>
                <a:tc>
                  <a:txBody>
                    <a:bodyPr/>
                    <a:lstStyle/>
                    <a:p>
                      <a:pPr algn="ctr"/>
                      <a:r>
                        <a:rPr lang="en-US" sz="6600" dirty="0"/>
                        <a:t>11</a:t>
                      </a:r>
                    </a:p>
                  </a:txBody>
                  <a:tcPr/>
                </a:tc>
                <a:tc>
                  <a:txBody>
                    <a:bodyPr/>
                    <a:lstStyle/>
                    <a:p>
                      <a:pPr algn="ctr"/>
                      <a:r>
                        <a:rPr lang="en-US" sz="3600" dirty="0"/>
                        <a:t>$</a:t>
                      </a:r>
                      <a:r>
                        <a:rPr lang="en-US" sz="3600" i="1" dirty="0"/>
                        <a:t>300-</a:t>
                      </a:r>
                    </a:p>
                    <a:p>
                      <a:pPr algn="ctr"/>
                      <a:r>
                        <a:rPr lang="en-US" sz="3600" i="1" dirty="0"/>
                        <a:t>$3000</a:t>
                      </a:r>
                    </a:p>
                  </a:txBody>
                  <a:tcPr/>
                </a:tc>
                <a:tc>
                  <a:txBody>
                    <a:bodyPr/>
                    <a:lstStyle/>
                    <a:p>
                      <a:endParaRPr lang="en-US"/>
                    </a:p>
                  </a:txBody>
                  <a:tcPr/>
                </a:tc>
                <a:extLst>
                  <a:ext uri="{0D108BD9-81ED-4DB2-BD59-A6C34878D82A}">
                    <a16:rowId xmlns:a16="http://schemas.microsoft.com/office/drawing/2014/main" val="3508920994"/>
                  </a:ext>
                </a:extLst>
              </a:tr>
              <a:tr h="1254838">
                <a:tc>
                  <a:txBody>
                    <a:bodyPr/>
                    <a:lstStyle/>
                    <a:p>
                      <a:r>
                        <a:rPr lang="en-US" sz="3600" dirty="0"/>
                        <a:t>Vacuum</a:t>
                      </a:r>
                    </a:p>
                  </a:txBody>
                  <a:tcPr/>
                </a:tc>
                <a:tc>
                  <a:txBody>
                    <a:bodyPr/>
                    <a:lstStyle/>
                    <a:p>
                      <a:pPr algn="ctr"/>
                      <a:r>
                        <a:rPr lang="en-US" sz="6600" dirty="0"/>
                        <a:t>5</a:t>
                      </a:r>
                    </a:p>
                  </a:txBody>
                  <a:tcPr/>
                </a:tc>
                <a:tc>
                  <a:txBody>
                    <a:bodyPr/>
                    <a:lstStyle/>
                    <a:p>
                      <a:pPr algn="ctr"/>
                      <a:r>
                        <a:rPr lang="en-US" sz="6600" dirty="0"/>
                        <a:t>15</a:t>
                      </a:r>
                    </a:p>
                  </a:txBody>
                  <a:tcPr/>
                </a:tc>
                <a:tc>
                  <a:txBody>
                    <a:bodyPr/>
                    <a:lstStyle/>
                    <a:p>
                      <a:pPr algn="ctr"/>
                      <a:r>
                        <a:rPr lang="en-US" sz="3600" dirty="0"/>
                        <a:t>$50-</a:t>
                      </a:r>
                    </a:p>
                    <a:p>
                      <a:pPr algn="ctr"/>
                      <a:r>
                        <a:rPr lang="en-US" sz="3600" dirty="0"/>
                        <a:t>$1000</a:t>
                      </a:r>
                    </a:p>
                  </a:txBody>
                  <a:tcPr/>
                </a:tc>
                <a:tc>
                  <a:txBody>
                    <a:bodyPr/>
                    <a:lstStyle/>
                    <a:p>
                      <a:endParaRPr lang="en-US" dirty="0"/>
                    </a:p>
                  </a:txBody>
                  <a:tcPr/>
                </a:tc>
                <a:extLst>
                  <a:ext uri="{0D108BD9-81ED-4DB2-BD59-A6C34878D82A}">
                    <a16:rowId xmlns:a16="http://schemas.microsoft.com/office/drawing/2014/main" val="2814465743"/>
                  </a:ext>
                </a:extLst>
              </a:tr>
              <a:tr h="1254838">
                <a:tc>
                  <a:txBody>
                    <a:bodyPr/>
                    <a:lstStyle/>
                    <a:p>
                      <a:r>
                        <a:rPr lang="en-US" sz="2800" dirty="0"/>
                        <a:t>Refrigerator</a:t>
                      </a:r>
                    </a:p>
                  </a:txBody>
                  <a:tcPr/>
                </a:tc>
                <a:tc>
                  <a:txBody>
                    <a:bodyPr/>
                    <a:lstStyle/>
                    <a:p>
                      <a:pPr algn="ctr"/>
                      <a:r>
                        <a:rPr lang="en-US" sz="6600" dirty="0"/>
                        <a:t>10</a:t>
                      </a:r>
                    </a:p>
                  </a:txBody>
                  <a:tcPr/>
                </a:tc>
                <a:tc>
                  <a:txBody>
                    <a:bodyPr/>
                    <a:lstStyle/>
                    <a:p>
                      <a:pPr algn="ctr"/>
                      <a:r>
                        <a:rPr lang="en-US" sz="6600" dirty="0"/>
                        <a:t>16</a:t>
                      </a:r>
                    </a:p>
                  </a:txBody>
                  <a:tcPr/>
                </a:tc>
                <a:tc>
                  <a:txBody>
                    <a:bodyPr/>
                    <a:lstStyle/>
                    <a:p>
                      <a:pPr algn="ctr"/>
                      <a:r>
                        <a:rPr lang="en-US" sz="3600" dirty="0"/>
                        <a:t>$800-</a:t>
                      </a:r>
                    </a:p>
                    <a:p>
                      <a:pPr algn="ctr"/>
                      <a:r>
                        <a:rPr lang="en-US" sz="3600" dirty="0"/>
                        <a:t>$2500</a:t>
                      </a:r>
                    </a:p>
                  </a:txBody>
                  <a:tcPr/>
                </a:tc>
                <a:tc>
                  <a:txBody>
                    <a:bodyPr/>
                    <a:lstStyle/>
                    <a:p>
                      <a:endParaRPr lang="en-US" dirty="0"/>
                    </a:p>
                  </a:txBody>
                  <a:tcPr/>
                </a:tc>
                <a:extLst>
                  <a:ext uri="{0D108BD9-81ED-4DB2-BD59-A6C34878D82A}">
                    <a16:rowId xmlns:a16="http://schemas.microsoft.com/office/drawing/2014/main" val="3181162544"/>
                  </a:ext>
                </a:extLst>
              </a:tr>
            </a:tbl>
          </a:graphicData>
        </a:graphic>
      </p:graphicFrame>
    </p:spTree>
    <p:extLst>
      <p:ext uri="{BB962C8B-B14F-4D97-AF65-F5344CB8AC3E}">
        <p14:creationId xmlns:p14="http://schemas.microsoft.com/office/powerpoint/2010/main" val="97337213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101</TotalTime>
  <Words>167</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Gallery</vt:lpstr>
      <vt:lpstr>FURNISHINGS/APPLIANCES </vt:lpstr>
      <vt:lpstr>Furnishings/Appliances</vt:lpstr>
      <vt:lpstr>Long-term Budget</vt:lpstr>
      <vt:lpstr>Long-Term Budget for Furnishings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FURNISHINGS</dc:title>
  <dc:creator>Scott Torosian</dc:creator>
  <cp:lastModifiedBy>Christina Schwarz</cp:lastModifiedBy>
  <cp:revision>6</cp:revision>
  <dcterms:created xsi:type="dcterms:W3CDTF">2017-10-23T19:01:30Z</dcterms:created>
  <dcterms:modified xsi:type="dcterms:W3CDTF">2017-11-01T22:03:50Z</dcterms:modified>
</cp:coreProperties>
</file>