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65" r:id="rId9"/>
    <p:sldId id="266" r:id="rId10"/>
    <p:sldId id="267" r:id="rId11"/>
    <p:sldId id="268" r:id="rId12"/>
    <p:sldId id="269" r:id="rId13"/>
    <p:sldId id="279" r:id="rId14"/>
    <p:sldId id="270" r:id="rId15"/>
    <p:sldId id="277" r:id="rId16"/>
    <p:sldId id="271" r:id="rId17"/>
    <p:sldId id="272" r:id="rId18"/>
    <p:sldId id="27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32877D3-9373-49CB-B5D2-9D00BA1B242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D55069C-1DF2-411F-9F9B-3B96B876BB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tenor.com/search/potty-training-gif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ionporlacultura.es/?p=666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deviantart.com/bittersweetvenom/art/Teenagers-in-love-II-2029068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deviantart.com/bittersweetvenom/art/Teenagers-in-love-20290202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artoonstock.com/directory/s/shock_collars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allvinylcreations.com/product/3-monkeys-quote-see-no-evil-hear-no-evil-speak-no-evil-vinyl-graphic-sticker-decal-item-032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362200"/>
            <a:ext cx="1981200" cy="4330700"/>
          </a:xfrm>
        </p:spPr>
        <p:txBody>
          <a:bodyPr>
            <a:normAutofit/>
          </a:bodyPr>
          <a:lstStyle/>
          <a:p>
            <a:r>
              <a:rPr lang="en-US" sz="3600" dirty="0"/>
              <a:t>Freud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Unit 5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53200" cy="1828800"/>
          </a:xfrm>
        </p:spPr>
        <p:txBody>
          <a:bodyPr/>
          <a:lstStyle/>
          <a:p>
            <a:r>
              <a:rPr lang="en-US" sz="6000" dirty="0"/>
              <a:t>Psychoanalysts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2424"/>
            <a:ext cx="6705600" cy="40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7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1"/>
            <a:ext cx="6476999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/>
              <a:t>2. Anal Stage (18-36 months)</a:t>
            </a:r>
          </a:p>
          <a:p>
            <a:pPr marL="662940" lvl="1" indent="-342900">
              <a:buAutoNum type="alphaLcPeriod"/>
            </a:pPr>
            <a:r>
              <a:rPr lang="en-US" sz="3200" dirty="0"/>
              <a:t>Pleasure derived from elimination of feces</a:t>
            </a:r>
          </a:p>
          <a:p>
            <a:pPr marL="662940" lvl="1" indent="-342900">
              <a:buAutoNum type="alphaLcPeriod"/>
            </a:pPr>
            <a:r>
              <a:rPr lang="en-US" sz="3200" dirty="0"/>
              <a:t>Fixation may lead to anal expulsive (messy and disorganized) or anal retentive (highly controlled, compulsively neat) tendencies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development</a:t>
            </a:r>
          </a:p>
        </p:txBody>
      </p:sp>
      <p:pic>
        <p:nvPicPr>
          <p:cNvPr id="4098" name="Picture 2" descr="Image result for potty training gif">
            <a:hlinkClick r:id="rId2"/>
            <a:extLst>
              <a:ext uri="{FF2B5EF4-FFF2-40B4-BE49-F238E27FC236}">
                <a16:creationId xmlns:a16="http://schemas.microsoft.com/office/drawing/2014/main" id="{96BB7DAF-BE9C-43B1-8A06-5F8E37A569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3527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5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783" y="1719070"/>
            <a:ext cx="6811617" cy="49103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3. Phallic Stage (3-6 years)</a:t>
            </a:r>
          </a:p>
          <a:p>
            <a:r>
              <a:rPr lang="en-US" sz="2800" dirty="0"/>
              <a:t>Children seek genital stimulation,&amp; develop unconscious sexual desires</a:t>
            </a:r>
          </a:p>
          <a:p>
            <a:r>
              <a:rPr lang="en-US" sz="2800" dirty="0"/>
              <a:t>In Boys: Oedipus Complex</a:t>
            </a:r>
          </a:p>
          <a:p>
            <a:r>
              <a:rPr lang="en-US" sz="2800" dirty="0"/>
              <a:t>In Girls: Electra Crisis</a:t>
            </a:r>
          </a:p>
          <a:p>
            <a:r>
              <a:rPr lang="en-US" sz="2800" dirty="0"/>
              <a:t>Children deal with feelings by repression through identification process, which provides gender identity and strengthens superego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development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82627"/>
            <a:ext cx="20872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elated image">
            <a:hlinkClick r:id="rId3"/>
            <a:extLst>
              <a:ext uri="{FF2B5EF4-FFF2-40B4-BE49-F238E27FC236}">
                <a16:creationId xmlns:a16="http://schemas.microsoft.com/office/drawing/2014/main" id="{705167FF-F46E-4AC0-B520-35BFAB62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r="30517"/>
          <a:stretch/>
        </p:blipFill>
        <p:spPr bwMode="auto">
          <a:xfrm>
            <a:off x="6553200" y="4481195"/>
            <a:ext cx="24574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0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0"/>
            <a:ext cx="6781800" cy="491032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200" dirty="0"/>
              <a:t>4. Latency Stage (6 years – puberty)</a:t>
            </a:r>
          </a:p>
          <a:p>
            <a:pPr marL="502920" indent="-457200">
              <a:buAutoNum type="alphaLcPeriod"/>
            </a:pPr>
            <a:r>
              <a:rPr lang="en-US" sz="3200" dirty="0"/>
              <a:t>Lacking sexual content</a:t>
            </a:r>
          </a:p>
          <a:p>
            <a:pPr marL="502920" indent="-457200">
              <a:buAutoNum type="alphaLcPeriod"/>
            </a:pPr>
            <a:r>
              <a:rPr lang="en-US" sz="3200" dirty="0"/>
              <a:t>The period of sexual repression in late childhood</a:t>
            </a:r>
          </a:p>
          <a:p>
            <a:pPr marL="45720" indent="0">
              <a:buNone/>
            </a:pPr>
            <a:r>
              <a:rPr lang="en-US" sz="3200" dirty="0"/>
              <a:t>5. Genital stage (puberty into adulthood)</a:t>
            </a:r>
          </a:p>
          <a:p>
            <a:pPr marL="502920" indent="-457200">
              <a:buAutoNum type="alphaLcPeriod"/>
            </a:pPr>
            <a:r>
              <a:rPr lang="en-US" sz="3200" dirty="0"/>
              <a:t>Maturation of sexual interest</a:t>
            </a:r>
          </a:p>
          <a:p>
            <a:pPr marL="502920" indent="-457200">
              <a:buAutoNum type="alphaLcPeriod"/>
            </a:pPr>
            <a:r>
              <a:rPr lang="en-US" sz="3200" dirty="0"/>
              <a:t>Most choose sexual intercourse for gratification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development</a:t>
            </a:r>
          </a:p>
        </p:txBody>
      </p:sp>
      <p:pic>
        <p:nvPicPr>
          <p:cNvPr id="6146" name="Picture 2" descr="Image result for teenagers in love">
            <a:hlinkClick r:id="rId2"/>
            <a:extLst>
              <a:ext uri="{FF2B5EF4-FFF2-40B4-BE49-F238E27FC236}">
                <a16:creationId xmlns:a16="http://schemas.microsoft.com/office/drawing/2014/main" id="{6A3BB42D-B441-4333-A08D-AFF61E479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6"/>
          <a:stretch/>
        </p:blipFill>
        <p:spPr bwMode="auto">
          <a:xfrm>
            <a:off x="6553200" y="4497606"/>
            <a:ext cx="2590800" cy="23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eenagers in love">
            <a:hlinkClick r:id="rId4"/>
            <a:extLst>
              <a:ext uri="{FF2B5EF4-FFF2-40B4-BE49-F238E27FC236}">
                <a16:creationId xmlns:a16="http://schemas.microsoft.com/office/drawing/2014/main" id="{BDA7911F-50C7-4688-8DC3-041A00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90470"/>
            <a:ext cx="2567609" cy="30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3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64631-8936-45FC-90B5-26B1EB22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agree / disagree with Freud’s Stages of Development Theory? </a:t>
            </a:r>
          </a:p>
          <a:p>
            <a:pPr lvl="1"/>
            <a:r>
              <a:rPr lang="en-US" sz="3200" dirty="0"/>
              <a:t>Why? </a:t>
            </a:r>
          </a:p>
          <a:p>
            <a:pPr lvl="1"/>
            <a:r>
              <a:rPr lang="en-US" sz="3200" dirty="0"/>
              <a:t>Give examples</a:t>
            </a:r>
          </a:p>
          <a:p>
            <a:r>
              <a:rPr lang="en-US" sz="3600" dirty="0"/>
              <a:t>Is there a stage(s) in particular that you find odd / difficult to believe in?</a:t>
            </a:r>
          </a:p>
          <a:p>
            <a:pPr lvl="1"/>
            <a:r>
              <a:rPr lang="en-US" sz="3200" dirty="0"/>
              <a:t>Explain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1F11F-E05C-482D-B355-A1F690A9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talk </a:t>
            </a:r>
          </a:p>
        </p:txBody>
      </p:sp>
    </p:spTree>
    <p:extLst>
      <p:ext uri="{BB962C8B-B14F-4D97-AF65-F5344CB8AC3E}">
        <p14:creationId xmlns:p14="http://schemas.microsoft.com/office/powerpoint/2010/main" val="239390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07408"/>
          </a:xfrm>
        </p:spPr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US" sz="3200" dirty="0"/>
              <a:t>The Ego’s methods to resolve conflicts with the id and superego to guard against anxiety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mechanisms</a:t>
            </a:r>
          </a:p>
        </p:txBody>
      </p:sp>
    </p:spTree>
    <p:extLst>
      <p:ext uri="{BB962C8B-B14F-4D97-AF65-F5344CB8AC3E}">
        <p14:creationId xmlns:p14="http://schemas.microsoft.com/office/powerpoint/2010/main" val="191060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DD9FF7A-46E2-4D2F-984F-69ED29DBB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6B7BC-8767-4921-A803-85CCB4FF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6EE826-742B-4262-B46D-BD03636E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0"/>
            <a:ext cx="9061174" cy="67818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4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88511"/>
            <a:ext cx="6172200" cy="52694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u="sng" dirty="0"/>
              <a:t>1. Repression</a:t>
            </a:r>
          </a:p>
          <a:p>
            <a:r>
              <a:rPr lang="en-US" sz="2400" dirty="0"/>
              <a:t>Pushes anxiety-causing ideas into unconscious</a:t>
            </a:r>
          </a:p>
          <a:p>
            <a:r>
              <a:rPr lang="en-US" sz="2400" dirty="0"/>
              <a:t>May lead to outbursts of anger or development of other problems</a:t>
            </a:r>
          </a:p>
          <a:p>
            <a:pPr marL="45720" indent="0">
              <a:buNone/>
            </a:pPr>
            <a:r>
              <a:rPr lang="en-US" sz="2400" u="sng" dirty="0"/>
              <a:t>2. Rationalization</a:t>
            </a:r>
          </a:p>
          <a:p>
            <a:r>
              <a:rPr lang="en-US" sz="2400" dirty="0"/>
              <a:t>Self-deception to justify unacceptable behavior</a:t>
            </a:r>
          </a:p>
          <a:p>
            <a:pPr marL="45720" indent="0">
              <a:buNone/>
            </a:pPr>
            <a:r>
              <a:rPr lang="en-US" sz="2400" u="sng" dirty="0"/>
              <a:t>3. Displacement</a:t>
            </a:r>
          </a:p>
          <a:p>
            <a:r>
              <a:rPr lang="en-US" sz="2400" dirty="0"/>
              <a:t>Transfer of an idea or impulse from a threatening object to a less threatening object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mechanisms</a:t>
            </a:r>
          </a:p>
        </p:txBody>
      </p:sp>
      <p:pic>
        <p:nvPicPr>
          <p:cNvPr id="9218" name="Picture 2" descr="Related image">
            <a:hlinkClick r:id="rId2"/>
            <a:extLst>
              <a:ext uri="{FF2B5EF4-FFF2-40B4-BE49-F238E27FC236}">
                <a16:creationId xmlns:a16="http://schemas.microsoft.com/office/drawing/2014/main" id="{1E7F7F35-9CE9-4C6C-8A0A-C619054F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2" y="1588511"/>
            <a:ext cx="2948609" cy="34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ear no evil see no evil speak no evil">
            <a:hlinkClick r:id="rId4"/>
            <a:extLst>
              <a:ext uri="{FF2B5EF4-FFF2-40B4-BE49-F238E27FC236}">
                <a16:creationId xmlns:a16="http://schemas.microsoft.com/office/drawing/2014/main" id="{DA96FA2D-0BA9-4E0F-8B96-B65733B47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b="32364"/>
          <a:stretch/>
        </p:blipFill>
        <p:spPr bwMode="auto">
          <a:xfrm>
            <a:off x="6142382" y="5046627"/>
            <a:ext cx="3001617" cy="16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6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19070"/>
            <a:ext cx="6120245" cy="513892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u="sng" dirty="0"/>
              <a:t>4. Regression</a:t>
            </a:r>
          </a:p>
          <a:p>
            <a:r>
              <a:rPr lang="en-US" sz="2800" dirty="0"/>
              <a:t>Return to behavior that is characteristic of an earlier stage</a:t>
            </a:r>
          </a:p>
          <a:p>
            <a:pPr marL="45720" indent="0">
              <a:buNone/>
            </a:pPr>
            <a:r>
              <a:rPr lang="en-US" sz="2800" u="sng" dirty="0"/>
              <a:t>5. Projection</a:t>
            </a:r>
          </a:p>
          <a:p>
            <a:r>
              <a:rPr lang="en-US" sz="2800" dirty="0"/>
              <a:t>Assigning unacceptable impulses outward to other people</a:t>
            </a:r>
          </a:p>
          <a:p>
            <a:pPr marL="45720" indent="0">
              <a:buNone/>
            </a:pPr>
            <a:r>
              <a:rPr lang="en-US" sz="2800" u="sng" dirty="0"/>
              <a:t>6. Reaction Formation</a:t>
            </a:r>
          </a:p>
          <a:p>
            <a:r>
              <a:rPr lang="en-US" sz="2800" dirty="0"/>
              <a:t>Act the opposite of feelings to keep true feelings hidden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mechanisms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42" y="1574506"/>
            <a:ext cx="2871858" cy="2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5266"/>
            <a:ext cx="2857500" cy="25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4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876801" cy="4681729"/>
          </a:xfrm>
        </p:spPr>
        <p:txBody>
          <a:bodyPr/>
          <a:lstStyle/>
          <a:p>
            <a:pPr marL="45720" indent="0">
              <a:buNone/>
            </a:pPr>
            <a:r>
              <a:rPr lang="en-US" sz="3200" u="sng" dirty="0"/>
              <a:t>7. Denial</a:t>
            </a:r>
          </a:p>
          <a:p>
            <a:r>
              <a:rPr lang="en-US" sz="3200" dirty="0"/>
              <a:t>Refusal to accept reality of anything that is bad/upsetting</a:t>
            </a:r>
          </a:p>
          <a:p>
            <a:pPr marL="45720" indent="0">
              <a:buNone/>
            </a:pPr>
            <a:r>
              <a:rPr lang="en-US" sz="3200" u="sng" dirty="0"/>
              <a:t>8. Sublimation</a:t>
            </a:r>
          </a:p>
          <a:p>
            <a:r>
              <a:rPr lang="en-US" sz="3200" dirty="0"/>
              <a:t>Channel negative impulses into socially acceptable behavior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Mechanisms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16" y="4040214"/>
            <a:ext cx="2769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9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5CD01-51CC-4AD2-A88F-6F8CB6E6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agree / disagree with Freud’s Defense Mechanism Theory? </a:t>
            </a:r>
          </a:p>
          <a:p>
            <a:pPr lvl="1"/>
            <a:r>
              <a:rPr lang="en-US" sz="3200" dirty="0"/>
              <a:t>Why? </a:t>
            </a:r>
          </a:p>
          <a:p>
            <a:pPr lvl="1"/>
            <a:r>
              <a:rPr lang="en-US" sz="3200" dirty="0"/>
              <a:t>Explain</a:t>
            </a:r>
          </a:p>
          <a:p>
            <a:r>
              <a:rPr lang="en-US" sz="3200" dirty="0"/>
              <a:t>What is your overall opinion of Freud? </a:t>
            </a:r>
          </a:p>
          <a:p>
            <a:pPr lvl="1"/>
            <a:r>
              <a:rPr lang="en-US" sz="3200" dirty="0"/>
              <a:t>Give evidence to support your claim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A31B2-CDB2-46D2-9710-B246A069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Talk </a:t>
            </a:r>
          </a:p>
        </p:txBody>
      </p:sp>
    </p:spTree>
    <p:extLst>
      <p:ext uri="{BB962C8B-B14F-4D97-AF65-F5344CB8AC3E}">
        <p14:creationId xmlns:p14="http://schemas.microsoft.com/office/powerpoint/2010/main" val="306497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19070"/>
            <a:ext cx="4239704" cy="5138929"/>
          </a:xfrm>
        </p:spPr>
        <p:txBody>
          <a:bodyPr>
            <a:normAutofit lnSpcReduction="10000"/>
          </a:bodyPr>
          <a:lstStyle/>
          <a:p>
            <a:pPr marL="502920" indent="-457200">
              <a:buAutoNum type="alphaUcPeriod"/>
            </a:pPr>
            <a:r>
              <a:rPr lang="en-US" sz="2800" dirty="0"/>
              <a:t>Developed </a:t>
            </a:r>
            <a:r>
              <a:rPr lang="en-US" sz="2800" u="sng" dirty="0"/>
              <a:t>Psychoanalytic Model of Personality</a:t>
            </a:r>
          </a:p>
          <a:p>
            <a:pPr marL="662940" lvl="1" indent="-342900">
              <a:buAutoNum type="arabicPeriod"/>
            </a:pPr>
            <a:r>
              <a:rPr lang="en-US" sz="2800" dirty="0"/>
              <a:t>Behavior driven by inner struggle of biological drives and societal rules</a:t>
            </a:r>
          </a:p>
          <a:p>
            <a:pPr marL="662940" lvl="1" indent="-342900">
              <a:buAutoNum type="arabicPeriod"/>
            </a:pPr>
            <a:r>
              <a:rPr lang="en-US" sz="2800" dirty="0"/>
              <a:t>Conscious ideas occupy only small part of mind: deeper thoughts are out of awareness</a:t>
            </a:r>
          </a:p>
          <a:p>
            <a:pPr marL="662940" lvl="1" indent="-342900"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Sigmund Freud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03" y="1530046"/>
            <a:ext cx="4751897" cy="532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03409" cy="46024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B. Explored unconscious through psychoanalysis: </a:t>
            </a:r>
          </a:p>
          <a:p>
            <a:pPr marL="45720" indent="0">
              <a:buNone/>
            </a:pPr>
            <a:r>
              <a:rPr lang="en-US" sz="2800" dirty="0"/>
              <a:t>	- Had patients to talk about thoughts in		 relaxed setting</a:t>
            </a:r>
          </a:p>
          <a:p>
            <a:pPr marL="45720" indent="0">
              <a:buNone/>
            </a:pPr>
            <a:r>
              <a:rPr lang="en-US" sz="2800" dirty="0"/>
              <a:t>C. Also used hypnosis and dream interpretation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Freud…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652119" cy="32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19" y="3581400"/>
            <a:ext cx="4339481" cy="31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9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19070"/>
            <a:ext cx="8686800" cy="498652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/>
              <a:t>A. Freud says people are born with instinctual energy that is changed and redirected during social development</a:t>
            </a:r>
          </a:p>
          <a:p>
            <a:pPr marL="777240" lvl="1" indent="-457200">
              <a:buAutoNum type="arabicPeriod"/>
            </a:pPr>
            <a:r>
              <a:rPr lang="en-US" sz="3200" b="1" u="sng" dirty="0"/>
              <a:t>Eros</a:t>
            </a:r>
            <a:r>
              <a:rPr lang="en-US" sz="3200" b="1" dirty="0"/>
              <a:t> (Life Instinct) </a:t>
            </a:r>
            <a:r>
              <a:rPr lang="en-US" sz="3200" dirty="0"/>
              <a:t>accounts for feelings and behavior related to self-preservation, preservation of species</a:t>
            </a:r>
          </a:p>
          <a:p>
            <a:pPr marL="777240" lvl="1" indent="-457200">
              <a:buAutoNum type="arabicPeriod"/>
            </a:pPr>
            <a:r>
              <a:rPr lang="en-US" sz="3200" b="1" u="sng" dirty="0" err="1"/>
              <a:t>Thanatos</a:t>
            </a:r>
            <a:r>
              <a:rPr lang="en-US" sz="3200" b="1" dirty="0"/>
              <a:t> (Death Instinct) </a:t>
            </a:r>
            <a:r>
              <a:rPr lang="en-US" sz="3200" dirty="0"/>
              <a:t>impels person toward aggression and destruction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Energy</a:t>
            </a:r>
          </a:p>
        </p:txBody>
      </p:sp>
    </p:spTree>
    <p:extLst>
      <p:ext uri="{BB962C8B-B14F-4D97-AF65-F5344CB8AC3E}">
        <p14:creationId xmlns:p14="http://schemas.microsoft.com/office/powerpoint/2010/main" val="354370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1"/>
            <a:ext cx="4009448" cy="4407408"/>
          </a:xfrm>
        </p:spPr>
        <p:txBody>
          <a:bodyPr>
            <a:noAutofit/>
          </a:bodyPr>
          <a:lstStyle/>
          <a:p>
            <a:pPr marL="502920" indent="-457200">
              <a:buAutoNum type="alphaUcPeriod"/>
            </a:pPr>
            <a:r>
              <a:rPr lang="en-US" sz="2400" b="1" u="sng" dirty="0"/>
              <a:t>Conscious</a:t>
            </a:r>
            <a:r>
              <a:rPr lang="en-US" sz="2400" dirty="0"/>
              <a:t>: Individual is aware of thoughts and feelings</a:t>
            </a:r>
          </a:p>
          <a:p>
            <a:pPr marL="502920" indent="-457200">
              <a:buAutoNum type="alphaUcPeriod"/>
            </a:pPr>
            <a:r>
              <a:rPr lang="en-US" sz="2400" b="1" u="sng" dirty="0"/>
              <a:t>Preconscious</a:t>
            </a:r>
            <a:r>
              <a:rPr lang="en-US" sz="2400" dirty="0"/>
              <a:t>: Events that can be retrieved at will</a:t>
            </a:r>
          </a:p>
          <a:p>
            <a:pPr marL="502920" indent="-457200">
              <a:buAutoNum type="alphaUcPeriod"/>
            </a:pPr>
            <a:r>
              <a:rPr lang="en-US" sz="2400" b="1" u="sng" dirty="0"/>
              <a:t>Unconscious</a:t>
            </a:r>
            <a:r>
              <a:rPr lang="en-US" sz="2400" dirty="0"/>
              <a:t>: thoughts, wishes, feelings, memories, urges about which we are unaware but may strongly influence behavior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Levels of Consciousness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48" y="1530350"/>
            <a:ext cx="497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83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58201" cy="4407408"/>
          </a:xfrm>
        </p:spPr>
        <p:txBody>
          <a:bodyPr>
            <a:noAutofit/>
          </a:bodyPr>
          <a:lstStyle/>
          <a:p>
            <a:pPr marL="502920" indent="-457200">
              <a:buAutoNum type="alphaUcPeriod"/>
            </a:pPr>
            <a:r>
              <a:rPr lang="en-US" sz="2800" u="sng" spc="100" dirty="0"/>
              <a:t>ID: unconscious</a:t>
            </a:r>
          </a:p>
          <a:p>
            <a:pPr marL="662940" lvl="1" indent="-342900">
              <a:buAutoNum type="arabicPeriod"/>
            </a:pPr>
            <a:r>
              <a:rPr lang="en-US" sz="2800" dirty="0"/>
              <a:t>Demands immediate gratification of instinctual needs</a:t>
            </a:r>
          </a:p>
          <a:p>
            <a:pPr marL="45720" indent="0">
              <a:buNone/>
            </a:pPr>
            <a:r>
              <a:rPr lang="en-US" sz="2800" spc="100" dirty="0"/>
              <a:t>B. </a:t>
            </a:r>
            <a:r>
              <a:rPr lang="en-US" sz="2800" u="sng" spc="100" dirty="0"/>
              <a:t>Ego: </a:t>
            </a:r>
            <a:r>
              <a:rPr lang="en-US" sz="2800" spc="100" dirty="0"/>
              <a:t>Reason and good sense</a:t>
            </a:r>
          </a:p>
          <a:p>
            <a:pPr marL="662940" lvl="1" indent="-342900">
              <a:buAutoNum type="arabicPeriod"/>
            </a:pPr>
            <a:r>
              <a:rPr lang="en-US" sz="2800" dirty="0"/>
              <a:t>Rational buffer between demands of id and external world</a:t>
            </a:r>
          </a:p>
          <a:p>
            <a:pPr marL="45720" indent="0">
              <a:buNone/>
            </a:pPr>
            <a:r>
              <a:rPr lang="en-US" sz="2800" spc="100" dirty="0"/>
              <a:t>C. </a:t>
            </a:r>
            <a:r>
              <a:rPr lang="en-US" sz="2800" u="sng" spc="100" dirty="0"/>
              <a:t>Superego: </a:t>
            </a:r>
            <a:r>
              <a:rPr lang="en-US" sz="2800" spc="100" dirty="0"/>
              <a:t>The moral system or conscience</a:t>
            </a:r>
          </a:p>
          <a:p>
            <a:pPr marL="662940" lvl="1" indent="-342900">
              <a:buAutoNum type="arabicPeriod"/>
            </a:pPr>
            <a:r>
              <a:rPr lang="en-US" sz="2800" dirty="0"/>
              <a:t>Forces ego to consider reality and ideal standards</a:t>
            </a:r>
          </a:p>
          <a:p>
            <a:pPr marL="662940" lvl="1" indent="-342900"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Structures</a:t>
            </a:r>
          </a:p>
        </p:txBody>
      </p:sp>
    </p:spTree>
    <p:extLst>
      <p:ext uri="{BB962C8B-B14F-4D97-AF65-F5344CB8AC3E}">
        <p14:creationId xmlns:p14="http://schemas.microsoft.com/office/powerpoint/2010/main" val="28566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AC8448-B3CF-4C3F-8364-A085A3B9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 Freud’s Level of Consciousness theory. </a:t>
            </a:r>
          </a:p>
          <a:p>
            <a:r>
              <a:rPr lang="en-US" sz="4000" dirty="0"/>
              <a:t>Then draw a picture to describe the levels you mentioned.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DBAFA-53D4-4591-9843-717A3E2F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talk </a:t>
            </a:r>
          </a:p>
        </p:txBody>
      </p:sp>
    </p:spTree>
    <p:extLst>
      <p:ext uri="{BB962C8B-B14F-4D97-AF65-F5344CB8AC3E}">
        <p14:creationId xmlns:p14="http://schemas.microsoft.com/office/powerpoint/2010/main" val="233697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US" sz="3200" dirty="0"/>
              <a:t>Freud says personality develops through five stages based on sexual instinct</a:t>
            </a:r>
          </a:p>
          <a:p>
            <a:pPr marL="502920" indent="-457200">
              <a:buAutoNum type="alphaUcPeriod"/>
            </a:pPr>
            <a:r>
              <a:rPr lang="en-US" sz="3200" dirty="0"/>
              <a:t>Different zones of body become sources of pleasure during different stages</a:t>
            </a:r>
          </a:p>
          <a:p>
            <a:pPr marL="502920" indent="-457200">
              <a:buAutoNum type="alphaUcPeriod"/>
            </a:pPr>
            <a:r>
              <a:rPr lang="en-US" sz="3200" dirty="0"/>
              <a:t>Issues in adulthood may originate with conflicts during any one of these stages </a:t>
            </a:r>
          </a:p>
          <a:p>
            <a:pPr marL="777240" lvl="1" indent="-457200">
              <a:buAutoNum type="alphaUcPeriod"/>
            </a:pPr>
            <a:r>
              <a:rPr lang="en-US" sz="2800" dirty="0"/>
              <a:t>Which may lead to fixation on certain traits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Psychosexual Stages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66803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1"/>
            <a:ext cx="5257800" cy="4407408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en-US" sz="3200" dirty="0"/>
              <a:t>Oral Stage (0-18 months)</a:t>
            </a:r>
          </a:p>
          <a:p>
            <a:pPr marL="662940" lvl="1" indent="-342900">
              <a:buAutoNum type="alphaLcPeriod"/>
            </a:pPr>
            <a:r>
              <a:rPr lang="en-US" sz="2800" dirty="0"/>
              <a:t>Infant’s pleasure focuses on sucking, biting and chewing</a:t>
            </a:r>
          </a:p>
          <a:p>
            <a:pPr marL="662940" lvl="1" indent="-342900">
              <a:buAutoNum type="alphaLcPeriod"/>
            </a:pPr>
            <a:r>
              <a:rPr lang="en-US" sz="2800" dirty="0"/>
              <a:t>Fixation later at this stage may be linked to excessive drinking, smoking, pencil chewing, fingernail biting, gum chewing, excessive eating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Development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05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240</TotalTime>
  <Words>620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Franklin Gothic Medium</vt:lpstr>
      <vt:lpstr>Wingdings</vt:lpstr>
      <vt:lpstr>Wingdings 2</vt:lpstr>
      <vt:lpstr>Grid</vt:lpstr>
      <vt:lpstr>Psychoanalysts</vt:lpstr>
      <vt:lpstr>Sigmund Freud</vt:lpstr>
      <vt:lpstr>Freud…</vt:lpstr>
      <vt:lpstr>Life Energy</vt:lpstr>
      <vt:lpstr>The Levels of Consciousness</vt:lpstr>
      <vt:lpstr>Personality Structures</vt:lpstr>
      <vt:lpstr>Table talk </vt:lpstr>
      <vt:lpstr>The Psychosexual Stages of Development</vt:lpstr>
      <vt:lpstr>Stages of Development</vt:lpstr>
      <vt:lpstr>Stages of development</vt:lpstr>
      <vt:lpstr>Stages of development</vt:lpstr>
      <vt:lpstr>Stages of development</vt:lpstr>
      <vt:lpstr>Table talk </vt:lpstr>
      <vt:lpstr>Defense mechanisms</vt:lpstr>
      <vt:lpstr>PowerPoint Presentation</vt:lpstr>
      <vt:lpstr>Defense mechanisms</vt:lpstr>
      <vt:lpstr>Defense mechanisms</vt:lpstr>
      <vt:lpstr>Defense Mechanisms</vt:lpstr>
      <vt:lpstr>Table Talk </vt:lpstr>
    </vt:vector>
  </TitlesOfParts>
  <Company>Clovis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Psychoanalysts</dc:title>
  <dc:creator>Windows User</dc:creator>
  <cp:lastModifiedBy>Christina Schwarz</cp:lastModifiedBy>
  <cp:revision>30</cp:revision>
  <dcterms:created xsi:type="dcterms:W3CDTF">2013-10-29T18:28:10Z</dcterms:created>
  <dcterms:modified xsi:type="dcterms:W3CDTF">2018-07-26T19:31:32Z</dcterms:modified>
</cp:coreProperties>
</file>