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7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6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3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6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94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21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271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144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78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0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593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784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56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617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408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87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266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128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357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843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204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009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796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69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718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53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830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895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142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370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795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8657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61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886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38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1526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588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561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541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2384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044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04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94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07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05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62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55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‹#›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1">
                <a:solidFill>
                  <a:srgbClr val="FFF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5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‹#›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1">
                <a:solidFill>
                  <a:srgbClr val="FFF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‹#›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1">
                <a:solidFill>
                  <a:srgbClr val="FFF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‹#›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‹#›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9768" y="433831"/>
            <a:ext cx="9198864" cy="6905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697" y="556068"/>
            <a:ext cx="9085005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1">
                <a:solidFill>
                  <a:srgbClr val="FFF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449" y="1926933"/>
            <a:ext cx="8479500" cy="505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2960" y="7011143"/>
            <a:ext cx="242570" cy="21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‹#›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99" Type="http://schemas.openxmlformats.org/officeDocument/2006/relationships/image" Target="../media/image334.png"/><Relationship Id="rId21" Type="http://schemas.openxmlformats.org/officeDocument/2006/relationships/image" Target="../media/image56.png"/><Relationship Id="rId63" Type="http://schemas.openxmlformats.org/officeDocument/2006/relationships/image" Target="../media/image98.png"/><Relationship Id="rId159" Type="http://schemas.openxmlformats.org/officeDocument/2006/relationships/image" Target="../media/image194.png"/><Relationship Id="rId324" Type="http://schemas.openxmlformats.org/officeDocument/2006/relationships/image" Target="../media/image359.png"/><Relationship Id="rId366" Type="http://schemas.openxmlformats.org/officeDocument/2006/relationships/image" Target="../media/image401.png"/><Relationship Id="rId531" Type="http://schemas.openxmlformats.org/officeDocument/2006/relationships/image" Target="../media/image566.png"/><Relationship Id="rId573" Type="http://schemas.openxmlformats.org/officeDocument/2006/relationships/image" Target="../media/image608.png"/><Relationship Id="rId170" Type="http://schemas.openxmlformats.org/officeDocument/2006/relationships/image" Target="../media/image205.png"/><Relationship Id="rId226" Type="http://schemas.openxmlformats.org/officeDocument/2006/relationships/image" Target="../media/image261.png"/><Relationship Id="rId433" Type="http://schemas.openxmlformats.org/officeDocument/2006/relationships/image" Target="../media/image468.png"/><Relationship Id="rId268" Type="http://schemas.openxmlformats.org/officeDocument/2006/relationships/image" Target="../media/image303.png"/><Relationship Id="rId475" Type="http://schemas.openxmlformats.org/officeDocument/2006/relationships/image" Target="../media/image510.png"/><Relationship Id="rId32" Type="http://schemas.openxmlformats.org/officeDocument/2006/relationships/image" Target="../media/image67.png"/><Relationship Id="rId74" Type="http://schemas.openxmlformats.org/officeDocument/2006/relationships/image" Target="../media/image109.png"/><Relationship Id="rId128" Type="http://schemas.openxmlformats.org/officeDocument/2006/relationships/image" Target="../media/image163.png"/><Relationship Id="rId335" Type="http://schemas.openxmlformats.org/officeDocument/2006/relationships/image" Target="../media/image370.png"/><Relationship Id="rId377" Type="http://schemas.openxmlformats.org/officeDocument/2006/relationships/image" Target="../media/image412.png"/><Relationship Id="rId500" Type="http://schemas.openxmlformats.org/officeDocument/2006/relationships/image" Target="../media/image535.png"/><Relationship Id="rId542" Type="http://schemas.openxmlformats.org/officeDocument/2006/relationships/image" Target="../media/image577.png"/><Relationship Id="rId584" Type="http://schemas.openxmlformats.org/officeDocument/2006/relationships/image" Target="../media/image619.png"/><Relationship Id="rId5" Type="http://schemas.openxmlformats.org/officeDocument/2006/relationships/image" Target="../media/image40.png"/><Relationship Id="rId181" Type="http://schemas.openxmlformats.org/officeDocument/2006/relationships/image" Target="../media/image216.png"/><Relationship Id="rId237" Type="http://schemas.openxmlformats.org/officeDocument/2006/relationships/image" Target="../media/image272.png"/><Relationship Id="rId402" Type="http://schemas.openxmlformats.org/officeDocument/2006/relationships/image" Target="../media/image437.png"/><Relationship Id="rId279" Type="http://schemas.openxmlformats.org/officeDocument/2006/relationships/image" Target="../media/image314.png"/><Relationship Id="rId444" Type="http://schemas.openxmlformats.org/officeDocument/2006/relationships/image" Target="../media/image479.png"/><Relationship Id="rId486" Type="http://schemas.openxmlformats.org/officeDocument/2006/relationships/image" Target="../media/image521.png"/><Relationship Id="rId43" Type="http://schemas.openxmlformats.org/officeDocument/2006/relationships/image" Target="../media/image78.png"/><Relationship Id="rId139" Type="http://schemas.openxmlformats.org/officeDocument/2006/relationships/image" Target="../media/image174.png"/><Relationship Id="rId290" Type="http://schemas.openxmlformats.org/officeDocument/2006/relationships/image" Target="../media/image325.png"/><Relationship Id="rId304" Type="http://schemas.openxmlformats.org/officeDocument/2006/relationships/image" Target="../media/image339.png"/><Relationship Id="rId346" Type="http://schemas.openxmlformats.org/officeDocument/2006/relationships/image" Target="../media/image381.png"/><Relationship Id="rId388" Type="http://schemas.openxmlformats.org/officeDocument/2006/relationships/image" Target="../media/image423.png"/><Relationship Id="rId511" Type="http://schemas.openxmlformats.org/officeDocument/2006/relationships/image" Target="../media/image546.png"/><Relationship Id="rId553" Type="http://schemas.openxmlformats.org/officeDocument/2006/relationships/image" Target="../media/image588.png"/><Relationship Id="rId85" Type="http://schemas.openxmlformats.org/officeDocument/2006/relationships/image" Target="../media/image120.png"/><Relationship Id="rId150" Type="http://schemas.openxmlformats.org/officeDocument/2006/relationships/image" Target="../media/image185.png"/><Relationship Id="rId192" Type="http://schemas.openxmlformats.org/officeDocument/2006/relationships/image" Target="../media/image227.png"/><Relationship Id="rId206" Type="http://schemas.openxmlformats.org/officeDocument/2006/relationships/image" Target="../media/image241.png"/><Relationship Id="rId413" Type="http://schemas.openxmlformats.org/officeDocument/2006/relationships/image" Target="../media/image448.png"/><Relationship Id="rId595" Type="http://schemas.openxmlformats.org/officeDocument/2006/relationships/image" Target="../media/image630.png"/><Relationship Id="rId248" Type="http://schemas.openxmlformats.org/officeDocument/2006/relationships/image" Target="../media/image283.png"/><Relationship Id="rId455" Type="http://schemas.openxmlformats.org/officeDocument/2006/relationships/image" Target="../media/image490.png"/><Relationship Id="rId497" Type="http://schemas.openxmlformats.org/officeDocument/2006/relationships/image" Target="../media/image532.png"/><Relationship Id="rId12" Type="http://schemas.openxmlformats.org/officeDocument/2006/relationships/image" Target="../media/image47.png"/><Relationship Id="rId108" Type="http://schemas.openxmlformats.org/officeDocument/2006/relationships/image" Target="../media/image143.png"/><Relationship Id="rId315" Type="http://schemas.openxmlformats.org/officeDocument/2006/relationships/image" Target="../media/image350.png"/><Relationship Id="rId357" Type="http://schemas.openxmlformats.org/officeDocument/2006/relationships/image" Target="../media/image392.png"/><Relationship Id="rId522" Type="http://schemas.openxmlformats.org/officeDocument/2006/relationships/image" Target="../media/image557.png"/><Relationship Id="rId54" Type="http://schemas.openxmlformats.org/officeDocument/2006/relationships/image" Target="../media/image89.png"/><Relationship Id="rId96" Type="http://schemas.openxmlformats.org/officeDocument/2006/relationships/image" Target="../media/image131.png"/><Relationship Id="rId161" Type="http://schemas.openxmlformats.org/officeDocument/2006/relationships/image" Target="../media/image196.png"/><Relationship Id="rId217" Type="http://schemas.openxmlformats.org/officeDocument/2006/relationships/image" Target="../media/image252.png"/><Relationship Id="rId399" Type="http://schemas.openxmlformats.org/officeDocument/2006/relationships/image" Target="../media/image434.png"/><Relationship Id="rId564" Type="http://schemas.openxmlformats.org/officeDocument/2006/relationships/image" Target="../media/image599.png"/><Relationship Id="rId259" Type="http://schemas.openxmlformats.org/officeDocument/2006/relationships/image" Target="../media/image294.png"/><Relationship Id="rId424" Type="http://schemas.openxmlformats.org/officeDocument/2006/relationships/image" Target="../media/image459.png"/><Relationship Id="rId466" Type="http://schemas.openxmlformats.org/officeDocument/2006/relationships/image" Target="../media/image501.png"/><Relationship Id="rId23" Type="http://schemas.openxmlformats.org/officeDocument/2006/relationships/image" Target="../media/image58.png"/><Relationship Id="rId119" Type="http://schemas.openxmlformats.org/officeDocument/2006/relationships/image" Target="../media/image154.png"/><Relationship Id="rId270" Type="http://schemas.openxmlformats.org/officeDocument/2006/relationships/image" Target="../media/image305.png"/><Relationship Id="rId326" Type="http://schemas.openxmlformats.org/officeDocument/2006/relationships/image" Target="../media/image361.png"/><Relationship Id="rId533" Type="http://schemas.openxmlformats.org/officeDocument/2006/relationships/image" Target="../media/image568.png"/><Relationship Id="rId65" Type="http://schemas.openxmlformats.org/officeDocument/2006/relationships/image" Target="../media/image100.png"/><Relationship Id="rId130" Type="http://schemas.openxmlformats.org/officeDocument/2006/relationships/image" Target="../media/image165.png"/><Relationship Id="rId368" Type="http://schemas.openxmlformats.org/officeDocument/2006/relationships/image" Target="../media/image403.png"/><Relationship Id="rId575" Type="http://schemas.openxmlformats.org/officeDocument/2006/relationships/image" Target="../media/image610.png"/><Relationship Id="rId172" Type="http://schemas.openxmlformats.org/officeDocument/2006/relationships/image" Target="../media/image207.png"/><Relationship Id="rId228" Type="http://schemas.openxmlformats.org/officeDocument/2006/relationships/image" Target="../media/image263.png"/><Relationship Id="rId435" Type="http://schemas.openxmlformats.org/officeDocument/2006/relationships/image" Target="../media/image470.png"/><Relationship Id="rId477" Type="http://schemas.openxmlformats.org/officeDocument/2006/relationships/image" Target="../media/image512.png"/><Relationship Id="rId600" Type="http://schemas.openxmlformats.org/officeDocument/2006/relationships/image" Target="../media/image635.png"/><Relationship Id="rId281" Type="http://schemas.openxmlformats.org/officeDocument/2006/relationships/image" Target="../media/image316.png"/><Relationship Id="rId337" Type="http://schemas.openxmlformats.org/officeDocument/2006/relationships/image" Target="../media/image372.png"/><Relationship Id="rId502" Type="http://schemas.openxmlformats.org/officeDocument/2006/relationships/image" Target="../media/image537.png"/><Relationship Id="rId34" Type="http://schemas.openxmlformats.org/officeDocument/2006/relationships/image" Target="../media/image69.png"/><Relationship Id="rId76" Type="http://schemas.openxmlformats.org/officeDocument/2006/relationships/image" Target="../media/image111.png"/><Relationship Id="rId141" Type="http://schemas.openxmlformats.org/officeDocument/2006/relationships/image" Target="../media/image176.png"/><Relationship Id="rId379" Type="http://schemas.openxmlformats.org/officeDocument/2006/relationships/image" Target="../media/image414.png"/><Relationship Id="rId544" Type="http://schemas.openxmlformats.org/officeDocument/2006/relationships/image" Target="../media/image579.png"/><Relationship Id="rId586" Type="http://schemas.openxmlformats.org/officeDocument/2006/relationships/image" Target="../media/image621.png"/><Relationship Id="rId7" Type="http://schemas.openxmlformats.org/officeDocument/2006/relationships/image" Target="../media/image42.png"/><Relationship Id="rId183" Type="http://schemas.openxmlformats.org/officeDocument/2006/relationships/image" Target="../media/image218.png"/><Relationship Id="rId239" Type="http://schemas.openxmlformats.org/officeDocument/2006/relationships/image" Target="../media/image274.png"/><Relationship Id="rId390" Type="http://schemas.openxmlformats.org/officeDocument/2006/relationships/image" Target="../media/image425.png"/><Relationship Id="rId404" Type="http://schemas.openxmlformats.org/officeDocument/2006/relationships/image" Target="../media/image439.png"/><Relationship Id="rId446" Type="http://schemas.openxmlformats.org/officeDocument/2006/relationships/image" Target="../media/image481.png"/><Relationship Id="rId250" Type="http://schemas.openxmlformats.org/officeDocument/2006/relationships/image" Target="../media/image285.png"/><Relationship Id="rId292" Type="http://schemas.openxmlformats.org/officeDocument/2006/relationships/image" Target="../media/image327.png"/><Relationship Id="rId306" Type="http://schemas.openxmlformats.org/officeDocument/2006/relationships/image" Target="../media/image341.png"/><Relationship Id="rId488" Type="http://schemas.openxmlformats.org/officeDocument/2006/relationships/image" Target="../media/image523.png"/><Relationship Id="rId45" Type="http://schemas.openxmlformats.org/officeDocument/2006/relationships/image" Target="../media/image80.png"/><Relationship Id="rId87" Type="http://schemas.openxmlformats.org/officeDocument/2006/relationships/image" Target="../media/image122.png"/><Relationship Id="rId110" Type="http://schemas.openxmlformats.org/officeDocument/2006/relationships/image" Target="../media/image145.png"/><Relationship Id="rId348" Type="http://schemas.openxmlformats.org/officeDocument/2006/relationships/image" Target="../media/image383.png"/><Relationship Id="rId513" Type="http://schemas.openxmlformats.org/officeDocument/2006/relationships/image" Target="../media/image548.png"/><Relationship Id="rId555" Type="http://schemas.openxmlformats.org/officeDocument/2006/relationships/image" Target="../media/image590.png"/><Relationship Id="rId597" Type="http://schemas.openxmlformats.org/officeDocument/2006/relationships/image" Target="../media/image632.png"/><Relationship Id="rId152" Type="http://schemas.openxmlformats.org/officeDocument/2006/relationships/image" Target="../media/image187.png"/><Relationship Id="rId194" Type="http://schemas.openxmlformats.org/officeDocument/2006/relationships/image" Target="../media/image229.png"/><Relationship Id="rId208" Type="http://schemas.openxmlformats.org/officeDocument/2006/relationships/image" Target="../media/image243.png"/><Relationship Id="rId415" Type="http://schemas.openxmlformats.org/officeDocument/2006/relationships/image" Target="../media/image450.png"/><Relationship Id="rId457" Type="http://schemas.openxmlformats.org/officeDocument/2006/relationships/image" Target="../media/image492.png"/><Relationship Id="rId261" Type="http://schemas.openxmlformats.org/officeDocument/2006/relationships/image" Target="../media/image296.png"/><Relationship Id="rId499" Type="http://schemas.openxmlformats.org/officeDocument/2006/relationships/image" Target="../media/image534.png"/><Relationship Id="rId14" Type="http://schemas.openxmlformats.org/officeDocument/2006/relationships/image" Target="../media/image49.png"/><Relationship Id="rId56" Type="http://schemas.openxmlformats.org/officeDocument/2006/relationships/image" Target="../media/image91.png"/><Relationship Id="rId317" Type="http://schemas.openxmlformats.org/officeDocument/2006/relationships/image" Target="../media/image352.png"/><Relationship Id="rId359" Type="http://schemas.openxmlformats.org/officeDocument/2006/relationships/image" Target="../media/image394.png"/><Relationship Id="rId524" Type="http://schemas.openxmlformats.org/officeDocument/2006/relationships/image" Target="../media/image559.png"/><Relationship Id="rId566" Type="http://schemas.openxmlformats.org/officeDocument/2006/relationships/image" Target="../media/image601.png"/><Relationship Id="rId98" Type="http://schemas.openxmlformats.org/officeDocument/2006/relationships/image" Target="../media/image133.png"/><Relationship Id="rId121" Type="http://schemas.openxmlformats.org/officeDocument/2006/relationships/image" Target="../media/image156.png"/><Relationship Id="rId163" Type="http://schemas.openxmlformats.org/officeDocument/2006/relationships/image" Target="../media/image198.png"/><Relationship Id="rId219" Type="http://schemas.openxmlformats.org/officeDocument/2006/relationships/image" Target="../media/image254.png"/><Relationship Id="rId370" Type="http://schemas.openxmlformats.org/officeDocument/2006/relationships/image" Target="../media/image405.png"/><Relationship Id="rId426" Type="http://schemas.openxmlformats.org/officeDocument/2006/relationships/image" Target="../media/image461.png"/><Relationship Id="rId230" Type="http://schemas.openxmlformats.org/officeDocument/2006/relationships/image" Target="../media/image265.png"/><Relationship Id="rId468" Type="http://schemas.openxmlformats.org/officeDocument/2006/relationships/image" Target="../media/image503.png"/><Relationship Id="rId25" Type="http://schemas.openxmlformats.org/officeDocument/2006/relationships/image" Target="../media/image60.png"/><Relationship Id="rId67" Type="http://schemas.openxmlformats.org/officeDocument/2006/relationships/image" Target="../media/image102.png"/><Relationship Id="rId272" Type="http://schemas.openxmlformats.org/officeDocument/2006/relationships/image" Target="../media/image307.png"/><Relationship Id="rId328" Type="http://schemas.openxmlformats.org/officeDocument/2006/relationships/image" Target="../media/image363.png"/><Relationship Id="rId535" Type="http://schemas.openxmlformats.org/officeDocument/2006/relationships/image" Target="../media/image570.png"/><Relationship Id="rId577" Type="http://schemas.openxmlformats.org/officeDocument/2006/relationships/image" Target="../media/image612.png"/><Relationship Id="rId132" Type="http://schemas.openxmlformats.org/officeDocument/2006/relationships/image" Target="../media/image167.png"/><Relationship Id="rId174" Type="http://schemas.openxmlformats.org/officeDocument/2006/relationships/image" Target="../media/image209.png"/><Relationship Id="rId381" Type="http://schemas.openxmlformats.org/officeDocument/2006/relationships/image" Target="../media/image416.png"/><Relationship Id="rId241" Type="http://schemas.openxmlformats.org/officeDocument/2006/relationships/image" Target="../media/image276.png"/><Relationship Id="rId437" Type="http://schemas.openxmlformats.org/officeDocument/2006/relationships/image" Target="../media/image472.png"/><Relationship Id="rId479" Type="http://schemas.openxmlformats.org/officeDocument/2006/relationships/image" Target="../media/image514.png"/><Relationship Id="rId36" Type="http://schemas.openxmlformats.org/officeDocument/2006/relationships/image" Target="../media/image71.png"/><Relationship Id="rId283" Type="http://schemas.openxmlformats.org/officeDocument/2006/relationships/image" Target="../media/image318.png"/><Relationship Id="rId339" Type="http://schemas.openxmlformats.org/officeDocument/2006/relationships/image" Target="../media/image374.png"/><Relationship Id="rId490" Type="http://schemas.openxmlformats.org/officeDocument/2006/relationships/image" Target="../media/image525.png"/><Relationship Id="rId504" Type="http://schemas.openxmlformats.org/officeDocument/2006/relationships/image" Target="../media/image539.png"/><Relationship Id="rId546" Type="http://schemas.openxmlformats.org/officeDocument/2006/relationships/image" Target="../media/image581.png"/><Relationship Id="rId78" Type="http://schemas.openxmlformats.org/officeDocument/2006/relationships/image" Target="../media/image113.png"/><Relationship Id="rId101" Type="http://schemas.openxmlformats.org/officeDocument/2006/relationships/image" Target="../media/image136.png"/><Relationship Id="rId143" Type="http://schemas.openxmlformats.org/officeDocument/2006/relationships/image" Target="../media/image178.png"/><Relationship Id="rId185" Type="http://schemas.openxmlformats.org/officeDocument/2006/relationships/image" Target="../media/image220.png"/><Relationship Id="rId350" Type="http://schemas.openxmlformats.org/officeDocument/2006/relationships/image" Target="../media/image385.png"/><Relationship Id="rId406" Type="http://schemas.openxmlformats.org/officeDocument/2006/relationships/image" Target="../media/image441.png"/><Relationship Id="rId588" Type="http://schemas.openxmlformats.org/officeDocument/2006/relationships/image" Target="../media/image623.png"/><Relationship Id="rId9" Type="http://schemas.openxmlformats.org/officeDocument/2006/relationships/image" Target="../media/image44.png"/><Relationship Id="rId210" Type="http://schemas.openxmlformats.org/officeDocument/2006/relationships/image" Target="../media/image245.png"/><Relationship Id="rId392" Type="http://schemas.openxmlformats.org/officeDocument/2006/relationships/image" Target="../media/image427.png"/><Relationship Id="rId448" Type="http://schemas.openxmlformats.org/officeDocument/2006/relationships/image" Target="../media/image483.png"/><Relationship Id="rId252" Type="http://schemas.openxmlformats.org/officeDocument/2006/relationships/image" Target="../media/image287.png"/><Relationship Id="rId294" Type="http://schemas.openxmlformats.org/officeDocument/2006/relationships/image" Target="../media/image329.png"/><Relationship Id="rId308" Type="http://schemas.openxmlformats.org/officeDocument/2006/relationships/image" Target="../media/image343.png"/><Relationship Id="rId515" Type="http://schemas.openxmlformats.org/officeDocument/2006/relationships/image" Target="../media/image550.png"/><Relationship Id="rId47" Type="http://schemas.openxmlformats.org/officeDocument/2006/relationships/image" Target="../media/image82.png"/><Relationship Id="rId89" Type="http://schemas.openxmlformats.org/officeDocument/2006/relationships/image" Target="../media/image124.png"/><Relationship Id="rId112" Type="http://schemas.openxmlformats.org/officeDocument/2006/relationships/image" Target="../media/image147.png"/><Relationship Id="rId154" Type="http://schemas.openxmlformats.org/officeDocument/2006/relationships/image" Target="../media/image189.png"/><Relationship Id="rId361" Type="http://schemas.openxmlformats.org/officeDocument/2006/relationships/image" Target="../media/image396.png"/><Relationship Id="rId557" Type="http://schemas.openxmlformats.org/officeDocument/2006/relationships/image" Target="../media/image592.png"/><Relationship Id="rId599" Type="http://schemas.openxmlformats.org/officeDocument/2006/relationships/image" Target="../media/image634.png"/><Relationship Id="rId196" Type="http://schemas.openxmlformats.org/officeDocument/2006/relationships/image" Target="../media/image231.png"/><Relationship Id="rId417" Type="http://schemas.openxmlformats.org/officeDocument/2006/relationships/image" Target="../media/image452.png"/><Relationship Id="rId459" Type="http://schemas.openxmlformats.org/officeDocument/2006/relationships/image" Target="../media/image494.png"/><Relationship Id="rId16" Type="http://schemas.openxmlformats.org/officeDocument/2006/relationships/image" Target="../media/image51.png"/><Relationship Id="rId221" Type="http://schemas.openxmlformats.org/officeDocument/2006/relationships/image" Target="../media/image256.png"/><Relationship Id="rId263" Type="http://schemas.openxmlformats.org/officeDocument/2006/relationships/image" Target="../media/image298.png"/><Relationship Id="rId319" Type="http://schemas.openxmlformats.org/officeDocument/2006/relationships/image" Target="../media/image354.png"/><Relationship Id="rId470" Type="http://schemas.openxmlformats.org/officeDocument/2006/relationships/image" Target="../media/image505.png"/><Relationship Id="rId526" Type="http://schemas.openxmlformats.org/officeDocument/2006/relationships/image" Target="../media/image561.png"/><Relationship Id="rId58" Type="http://schemas.openxmlformats.org/officeDocument/2006/relationships/image" Target="../media/image93.png"/><Relationship Id="rId123" Type="http://schemas.openxmlformats.org/officeDocument/2006/relationships/image" Target="../media/image158.png"/><Relationship Id="rId330" Type="http://schemas.openxmlformats.org/officeDocument/2006/relationships/image" Target="../media/image365.png"/><Relationship Id="rId568" Type="http://schemas.openxmlformats.org/officeDocument/2006/relationships/image" Target="../media/image603.png"/><Relationship Id="rId90" Type="http://schemas.openxmlformats.org/officeDocument/2006/relationships/image" Target="../media/image125.png"/><Relationship Id="rId165" Type="http://schemas.openxmlformats.org/officeDocument/2006/relationships/image" Target="../media/image200.png"/><Relationship Id="rId186" Type="http://schemas.openxmlformats.org/officeDocument/2006/relationships/image" Target="../media/image221.png"/><Relationship Id="rId351" Type="http://schemas.openxmlformats.org/officeDocument/2006/relationships/image" Target="../media/image386.png"/><Relationship Id="rId372" Type="http://schemas.openxmlformats.org/officeDocument/2006/relationships/image" Target="../media/image407.png"/><Relationship Id="rId393" Type="http://schemas.openxmlformats.org/officeDocument/2006/relationships/image" Target="../media/image428.png"/><Relationship Id="rId407" Type="http://schemas.openxmlformats.org/officeDocument/2006/relationships/image" Target="../media/image442.png"/><Relationship Id="rId428" Type="http://schemas.openxmlformats.org/officeDocument/2006/relationships/image" Target="../media/image463.png"/><Relationship Id="rId449" Type="http://schemas.openxmlformats.org/officeDocument/2006/relationships/image" Target="../media/image484.png"/><Relationship Id="rId211" Type="http://schemas.openxmlformats.org/officeDocument/2006/relationships/image" Target="../media/image246.png"/><Relationship Id="rId232" Type="http://schemas.openxmlformats.org/officeDocument/2006/relationships/image" Target="../media/image267.png"/><Relationship Id="rId253" Type="http://schemas.openxmlformats.org/officeDocument/2006/relationships/image" Target="../media/image288.png"/><Relationship Id="rId274" Type="http://schemas.openxmlformats.org/officeDocument/2006/relationships/image" Target="../media/image309.png"/><Relationship Id="rId295" Type="http://schemas.openxmlformats.org/officeDocument/2006/relationships/image" Target="../media/image330.png"/><Relationship Id="rId309" Type="http://schemas.openxmlformats.org/officeDocument/2006/relationships/image" Target="../media/image344.png"/><Relationship Id="rId460" Type="http://schemas.openxmlformats.org/officeDocument/2006/relationships/image" Target="../media/image495.png"/><Relationship Id="rId481" Type="http://schemas.openxmlformats.org/officeDocument/2006/relationships/image" Target="../media/image516.png"/><Relationship Id="rId516" Type="http://schemas.openxmlformats.org/officeDocument/2006/relationships/image" Target="../media/image551.png"/><Relationship Id="rId27" Type="http://schemas.openxmlformats.org/officeDocument/2006/relationships/image" Target="../media/image62.png"/><Relationship Id="rId48" Type="http://schemas.openxmlformats.org/officeDocument/2006/relationships/image" Target="../media/image83.png"/><Relationship Id="rId69" Type="http://schemas.openxmlformats.org/officeDocument/2006/relationships/image" Target="../media/image104.png"/><Relationship Id="rId113" Type="http://schemas.openxmlformats.org/officeDocument/2006/relationships/image" Target="../media/image148.png"/><Relationship Id="rId134" Type="http://schemas.openxmlformats.org/officeDocument/2006/relationships/image" Target="../media/image169.png"/><Relationship Id="rId320" Type="http://schemas.openxmlformats.org/officeDocument/2006/relationships/image" Target="../media/image355.png"/><Relationship Id="rId537" Type="http://schemas.openxmlformats.org/officeDocument/2006/relationships/image" Target="../media/image572.png"/><Relationship Id="rId558" Type="http://schemas.openxmlformats.org/officeDocument/2006/relationships/image" Target="../media/image593.png"/><Relationship Id="rId579" Type="http://schemas.openxmlformats.org/officeDocument/2006/relationships/image" Target="../media/image614.png"/><Relationship Id="rId80" Type="http://schemas.openxmlformats.org/officeDocument/2006/relationships/image" Target="../media/image115.png"/><Relationship Id="rId155" Type="http://schemas.openxmlformats.org/officeDocument/2006/relationships/image" Target="../media/image190.png"/><Relationship Id="rId176" Type="http://schemas.openxmlformats.org/officeDocument/2006/relationships/image" Target="../media/image211.png"/><Relationship Id="rId197" Type="http://schemas.openxmlformats.org/officeDocument/2006/relationships/image" Target="../media/image232.png"/><Relationship Id="rId341" Type="http://schemas.openxmlformats.org/officeDocument/2006/relationships/image" Target="../media/image376.png"/><Relationship Id="rId362" Type="http://schemas.openxmlformats.org/officeDocument/2006/relationships/image" Target="../media/image397.png"/><Relationship Id="rId383" Type="http://schemas.openxmlformats.org/officeDocument/2006/relationships/image" Target="../media/image418.png"/><Relationship Id="rId418" Type="http://schemas.openxmlformats.org/officeDocument/2006/relationships/image" Target="../media/image453.png"/><Relationship Id="rId439" Type="http://schemas.openxmlformats.org/officeDocument/2006/relationships/image" Target="../media/image474.png"/><Relationship Id="rId590" Type="http://schemas.openxmlformats.org/officeDocument/2006/relationships/image" Target="../media/image625.png"/><Relationship Id="rId201" Type="http://schemas.openxmlformats.org/officeDocument/2006/relationships/image" Target="../media/image236.png"/><Relationship Id="rId222" Type="http://schemas.openxmlformats.org/officeDocument/2006/relationships/image" Target="../media/image257.png"/><Relationship Id="rId243" Type="http://schemas.openxmlformats.org/officeDocument/2006/relationships/image" Target="../media/image278.png"/><Relationship Id="rId264" Type="http://schemas.openxmlformats.org/officeDocument/2006/relationships/image" Target="../media/image299.png"/><Relationship Id="rId285" Type="http://schemas.openxmlformats.org/officeDocument/2006/relationships/image" Target="../media/image320.png"/><Relationship Id="rId450" Type="http://schemas.openxmlformats.org/officeDocument/2006/relationships/image" Target="../media/image485.png"/><Relationship Id="rId471" Type="http://schemas.openxmlformats.org/officeDocument/2006/relationships/image" Target="../media/image506.png"/><Relationship Id="rId506" Type="http://schemas.openxmlformats.org/officeDocument/2006/relationships/image" Target="../media/image541.png"/><Relationship Id="rId17" Type="http://schemas.openxmlformats.org/officeDocument/2006/relationships/image" Target="../media/image52.png"/><Relationship Id="rId38" Type="http://schemas.openxmlformats.org/officeDocument/2006/relationships/image" Target="../media/image73.png"/><Relationship Id="rId59" Type="http://schemas.openxmlformats.org/officeDocument/2006/relationships/image" Target="../media/image94.png"/><Relationship Id="rId103" Type="http://schemas.openxmlformats.org/officeDocument/2006/relationships/image" Target="../media/image138.png"/><Relationship Id="rId124" Type="http://schemas.openxmlformats.org/officeDocument/2006/relationships/image" Target="../media/image159.png"/><Relationship Id="rId310" Type="http://schemas.openxmlformats.org/officeDocument/2006/relationships/image" Target="../media/image345.png"/><Relationship Id="rId492" Type="http://schemas.openxmlformats.org/officeDocument/2006/relationships/image" Target="../media/image527.png"/><Relationship Id="rId527" Type="http://schemas.openxmlformats.org/officeDocument/2006/relationships/image" Target="../media/image562.png"/><Relationship Id="rId548" Type="http://schemas.openxmlformats.org/officeDocument/2006/relationships/image" Target="../media/image583.png"/><Relationship Id="rId569" Type="http://schemas.openxmlformats.org/officeDocument/2006/relationships/image" Target="../media/image604.png"/><Relationship Id="rId70" Type="http://schemas.openxmlformats.org/officeDocument/2006/relationships/image" Target="../media/image105.png"/><Relationship Id="rId91" Type="http://schemas.openxmlformats.org/officeDocument/2006/relationships/image" Target="../media/image126.png"/><Relationship Id="rId145" Type="http://schemas.openxmlformats.org/officeDocument/2006/relationships/image" Target="../media/image180.png"/><Relationship Id="rId166" Type="http://schemas.openxmlformats.org/officeDocument/2006/relationships/image" Target="../media/image201.png"/><Relationship Id="rId187" Type="http://schemas.openxmlformats.org/officeDocument/2006/relationships/image" Target="../media/image222.png"/><Relationship Id="rId331" Type="http://schemas.openxmlformats.org/officeDocument/2006/relationships/image" Target="../media/image366.png"/><Relationship Id="rId352" Type="http://schemas.openxmlformats.org/officeDocument/2006/relationships/image" Target="../media/image387.png"/><Relationship Id="rId373" Type="http://schemas.openxmlformats.org/officeDocument/2006/relationships/image" Target="../media/image408.png"/><Relationship Id="rId394" Type="http://schemas.openxmlformats.org/officeDocument/2006/relationships/image" Target="../media/image429.png"/><Relationship Id="rId408" Type="http://schemas.openxmlformats.org/officeDocument/2006/relationships/image" Target="../media/image443.png"/><Relationship Id="rId429" Type="http://schemas.openxmlformats.org/officeDocument/2006/relationships/image" Target="../media/image464.png"/><Relationship Id="rId580" Type="http://schemas.openxmlformats.org/officeDocument/2006/relationships/image" Target="../media/image615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47.png"/><Relationship Id="rId233" Type="http://schemas.openxmlformats.org/officeDocument/2006/relationships/image" Target="../media/image268.png"/><Relationship Id="rId254" Type="http://schemas.openxmlformats.org/officeDocument/2006/relationships/image" Target="../media/image289.png"/><Relationship Id="rId440" Type="http://schemas.openxmlformats.org/officeDocument/2006/relationships/image" Target="../media/image475.png"/><Relationship Id="rId28" Type="http://schemas.openxmlformats.org/officeDocument/2006/relationships/image" Target="../media/image63.png"/><Relationship Id="rId49" Type="http://schemas.openxmlformats.org/officeDocument/2006/relationships/image" Target="../media/image84.png"/><Relationship Id="rId114" Type="http://schemas.openxmlformats.org/officeDocument/2006/relationships/image" Target="../media/image149.png"/><Relationship Id="rId275" Type="http://schemas.openxmlformats.org/officeDocument/2006/relationships/image" Target="../media/image310.png"/><Relationship Id="rId296" Type="http://schemas.openxmlformats.org/officeDocument/2006/relationships/image" Target="../media/image331.png"/><Relationship Id="rId300" Type="http://schemas.openxmlformats.org/officeDocument/2006/relationships/image" Target="../media/image335.png"/><Relationship Id="rId461" Type="http://schemas.openxmlformats.org/officeDocument/2006/relationships/image" Target="../media/image496.png"/><Relationship Id="rId482" Type="http://schemas.openxmlformats.org/officeDocument/2006/relationships/image" Target="../media/image517.png"/><Relationship Id="rId517" Type="http://schemas.openxmlformats.org/officeDocument/2006/relationships/image" Target="../media/image552.png"/><Relationship Id="rId538" Type="http://schemas.openxmlformats.org/officeDocument/2006/relationships/image" Target="../media/image573.png"/><Relationship Id="rId559" Type="http://schemas.openxmlformats.org/officeDocument/2006/relationships/image" Target="../media/image594.png"/><Relationship Id="rId60" Type="http://schemas.openxmlformats.org/officeDocument/2006/relationships/image" Target="../media/image95.png"/><Relationship Id="rId81" Type="http://schemas.openxmlformats.org/officeDocument/2006/relationships/image" Target="../media/image116.png"/><Relationship Id="rId135" Type="http://schemas.openxmlformats.org/officeDocument/2006/relationships/image" Target="../media/image170.png"/><Relationship Id="rId156" Type="http://schemas.openxmlformats.org/officeDocument/2006/relationships/image" Target="../media/image191.png"/><Relationship Id="rId177" Type="http://schemas.openxmlformats.org/officeDocument/2006/relationships/image" Target="../media/image212.png"/><Relationship Id="rId198" Type="http://schemas.openxmlformats.org/officeDocument/2006/relationships/image" Target="../media/image233.png"/><Relationship Id="rId321" Type="http://schemas.openxmlformats.org/officeDocument/2006/relationships/image" Target="../media/image356.png"/><Relationship Id="rId342" Type="http://schemas.openxmlformats.org/officeDocument/2006/relationships/image" Target="../media/image377.png"/><Relationship Id="rId363" Type="http://schemas.openxmlformats.org/officeDocument/2006/relationships/image" Target="../media/image398.png"/><Relationship Id="rId384" Type="http://schemas.openxmlformats.org/officeDocument/2006/relationships/image" Target="../media/image419.png"/><Relationship Id="rId419" Type="http://schemas.openxmlformats.org/officeDocument/2006/relationships/image" Target="../media/image454.png"/><Relationship Id="rId570" Type="http://schemas.openxmlformats.org/officeDocument/2006/relationships/image" Target="../media/image605.png"/><Relationship Id="rId591" Type="http://schemas.openxmlformats.org/officeDocument/2006/relationships/image" Target="../media/image626.png"/><Relationship Id="rId202" Type="http://schemas.openxmlformats.org/officeDocument/2006/relationships/image" Target="../media/image237.png"/><Relationship Id="rId223" Type="http://schemas.openxmlformats.org/officeDocument/2006/relationships/image" Target="../media/image258.png"/><Relationship Id="rId244" Type="http://schemas.openxmlformats.org/officeDocument/2006/relationships/image" Target="../media/image279.png"/><Relationship Id="rId430" Type="http://schemas.openxmlformats.org/officeDocument/2006/relationships/image" Target="../media/image465.png"/><Relationship Id="rId18" Type="http://schemas.openxmlformats.org/officeDocument/2006/relationships/image" Target="../media/image53.png"/><Relationship Id="rId39" Type="http://schemas.openxmlformats.org/officeDocument/2006/relationships/image" Target="../media/image74.png"/><Relationship Id="rId265" Type="http://schemas.openxmlformats.org/officeDocument/2006/relationships/image" Target="../media/image300.png"/><Relationship Id="rId286" Type="http://schemas.openxmlformats.org/officeDocument/2006/relationships/image" Target="../media/image321.png"/><Relationship Id="rId451" Type="http://schemas.openxmlformats.org/officeDocument/2006/relationships/image" Target="../media/image486.png"/><Relationship Id="rId472" Type="http://schemas.openxmlformats.org/officeDocument/2006/relationships/image" Target="../media/image507.png"/><Relationship Id="rId493" Type="http://schemas.openxmlformats.org/officeDocument/2006/relationships/image" Target="../media/image528.png"/><Relationship Id="rId507" Type="http://schemas.openxmlformats.org/officeDocument/2006/relationships/image" Target="../media/image542.png"/><Relationship Id="rId528" Type="http://schemas.openxmlformats.org/officeDocument/2006/relationships/image" Target="../media/image563.png"/><Relationship Id="rId549" Type="http://schemas.openxmlformats.org/officeDocument/2006/relationships/image" Target="../media/image584.png"/><Relationship Id="rId50" Type="http://schemas.openxmlformats.org/officeDocument/2006/relationships/image" Target="../media/image85.png"/><Relationship Id="rId104" Type="http://schemas.openxmlformats.org/officeDocument/2006/relationships/image" Target="../media/image139.png"/><Relationship Id="rId125" Type="http://schemas.openxmlformats.org/officeDocument/2006/relationships/image" Target="../media/image160.png"/><Relationship Id="rId146" Type="http://schemas.openxmlformats.org/officeDocument/2006/relationships/image" Target="../media/image181.png"/><Relationship Id="rId167" Type="http://schemas.openxmlformats.org/officeDocument/2006/relationships/image" Target="../media/image202.png"/><Relationship Id="rId188" Type="http://schemas.openxmlformats.org/officeDocument/2006/relationships/image" Target="../media/image223.png"/><Relationship Id="rId311" Type="http://schemas.openxmlformats.org/officeDocument/2006/relationships/image" Target="../media/image346.png"/><Relationship Id="rId332" Type="http://schemas.openxmlformats.org/officeDocument/2006/relationships/image" Target="../media/image367.png"/><Relationship Id="rId353" Type="http://schemas.openxmlformats.org/officeDocument/2006/relationships/image" Target="../media/image388.png"/><Relationship Id="rId374" Type="http://schemas.openxmlformats.org/officeDocument/2006/relationships/image" Target="../media/image409.png"/><Relationship Id="rId395" Type="http://schemas.openxmlformats.org/officeDocument/2006/relationships/image" Target="../media/image430.png"/><Relationship Id="rId409" Type="http://schemas.openxmlformats.org/officeDocument/2006/relationships/image" Target="../media/image444.png"/><Relationship Id="rId560" Type="http://schemas.openxmlformats.org/officeDocument/2006/relationships/image" Target="../media/image595.png"/><Relationship Id="rId581" Type="http://schemas.openxmlformats.org/officeDocument/2006/relationships/image" Target="../media/image616.png"/><Relationship Id="rId71" Type="http://schemas.openxmlformats.org/officeDocument/2006/relationships/image" Target="../media/image106.png"/><Relationship Id="rId92" Type="http://schemas.openxmlformats.org/officeDocument/2006/relationships/image" Target="../media/image127.png"/><Relationship Id="rId213" Type="http://schemas.openxmlformats.org/officeDocument/2006/relationships/image" Target="../media/image248.png"/><Relationship Id="rId234" Type="http://schemas.openxmlformats.org/officeDocument/2006/relationships/image" Target="../media/image269.png"/><Relationship Id="rId420" Type="http://schemas.openxmlformats.org/officeDocument/2006/relationships/image" Target="../media/image455.png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64.png"/><Relationship Id="rId255" Type="http://schemas.openxmlformats.org/officeDocument/2006/relationships/image" Target="../media/image290.png"/><Relationship Id="rId276" Type="http://schemas.openxmlformats.org/officeDocument/2006/relationships/image" Target="../media/image311.png"/><Relationship Id="rId297" Type="http://schemas.openxmlformats.org/officeDocument/2006/relationships/image" Target="../media/image332.png"/><Relationship Id="rId441" Type="http://schemas.openxmlformats.org/officeDocument/2006/relationships/image" Target="../media/image476.png"/><Relationship Id="rId462" Type="http://schemas.openxmlformats.org/officeDocument/2006/relationships/image" Target="../media/image497.png"/><Relationship Id="rId483" Type="http://schemas.openxmlformats.org/officeDocument/2006/relationships/image" Target="../media/image518.png"/><Relationship Id="rId518" Type="http://schemas.openxmlformats.org/officeDocument/2006/relationships/image" Target="../media/image553.png"/><Relationship Id="rId539" Type="http://schemas.openxmlformats.org/officeDocument/2006/relationships/image" Target="../media/image574.png"/><Relationship Id="rId40" Type="http://schemas.openxmlformats.org/officeDocument/2006/relationships/image" Target="../media/image75.png"/><Relationship Id="rId115" Type="http://schemas.openxmlformats.org/officeDocument/2006/relationships/image" Target="../media/image150.png"/><Relationship Id="rId136" Type="http://schemas.openxmlformats.org/officeDocument/2006/relationships/image" Target="../media/image171.png"/><Relationship Id="rId157" Type="http://schemas.openxmlformats.org/officeDocument/2006/relationships/image" Target="../media/image192.png"/><Relationship Id="rId178" Type="http://schemas.openxmlformats.org/officeDocument/2006/relationships/image" Target="../media/image213.png"/><Relationship Id="rId301" Type="http://schemas.openxmlformats.org/officeDocument/2006/relationships/image" Target="../media/image336.png"/><Relationship Id="rId322" Type="http://schemas.openxmlformats.org/officeDocument/2006/relationships/image" Target="../media/image357.png"/><Relationship Id="rId343" Type="http://schemas.openxmlformats.org/officeDocument/2006/relationships/image" Target="../media/image378.png"/><Relationship Id="rId364" Type="http://schemas.openxmlformats.org/officeDocument/2006/relationships/image" Target="../media/image399.png"/><Relationship Id="rId550" Type="http://schemas.openxmlformats.org/officeDocument/2006/relationships/image" Target="../media/image585.png"/><Relationship Id="rId61" Type="http://schemas.openxmlformats.org/officeDocument/2006/relationships/image" Target="../media/image96.png"/><Relationship Id="rId82" Type="http://schemas.openxmlformats.org/officeDocument/2006/relationships/image" Target="../media/image117.png"/><Relationship Id="rId199" Type="http://schemas.openxmlformats.org/officeDocument/2006/relationships/image" Target="../media/image234.png"/><Relationship Id="rId203" Type="http://schemas.openxmlformats.org/officeDocument/2006/relationships/image" Target="../media/image238.png"/><Relationship Id="rId385" Type="http://schemas.openxmlformats.org/officeDocument/2006/relationships/image" Target="../media/image420.png"/><Relationship Id="rId571" Type="http://schemas.openxmlformats.org/officeDocument/2006/relationships/image" Target="../media/image606.png"/><Relationship Id="rId592" Type="http://schemas.openxmlformats.org/officeDocument/2006/relationships/image" Target="../media/image627.png"/><Relationship Id="rId19" Type="http://schemas.openxmlformats.org/officeDocument/2006/relationships/image" Target="../media/image54.png"/><Relationship Id="rId224" Type="http://schemas.openxmlformats.org/officeDocument/2006/relationships/image" Target="../media/image259.png"/><Relationship Id="rId245" Type="http://schemas.openxmlformats.org/officeDocument/2006/relationships/image" Target="../media/image280.png"/><Relationship Id="rId266" Type="http://schemas.openxmlformats.org/officeDocument/2006/relationships/image" Target="../media/image301.png"/><Relationship Id="rId287" Type="http://schemas.openxmlformats.org/officeDocument/2006/relationships/image" Target="../media/image322.png"/><Relationship Id="rId410" Type="http://schemas.openxmlformats.org/officeDocument/2006/relationships/image" Target="../media/image445.png"/><Relationship Id="rId431" Type="http://schemas.openxmlformats.org/officeDocument/2006/relationships/image" Target="../media/image466.png"/><Relationship Id="rId452" Type="http://schemas.openxmlformats.org/officeDocument/2006/relationships/image" Target="../media/image487.png"/><Relationship Id="rId473" Type="http://schemas.openxmlformats.org/officeDocument/2006/relationships/image" Target="../media/image508.png"/><Relationship Id="rId494" Type="http://schemas.openxmlformats.org/officeDocument/2006/relationships/image" Target="../media/image529.png"/><Relationship Id="rId508" Type="http://schemas.openxmlformats.org/officeDocument/2006/relationships/image" Target="../media/image543.png"/><Relationship Id="rId529" Type="http://schemas.openxmlformats.org/officeDocument/2006/relationships/image" Target="../media/image564.png"/><Relationship Id="rId30" Type="http://schemas.openxmlformats.org/officeDocument/2006/relationships/image" Target="../media/image65.png"/><Relationship Id="rId105" Type="http://schemas.openxmlformats.org/officeDocument/2006/relationships/image" Target="../media/image140.png"/><Relationship Id="rId126" Type="http://schemas.openxmlformats.org/officeDocument/2006/relationships/image" Target="../media/image161.png"/><Relationship Id="rId147" Type="http://schemas.openxmlformats.org/officeDocument/2006/relationships/image" Target="../media/image182.png"/><Relationship Id="rId168" Type="http://schemas.openxmlformats.org/officeDocument/2006/relationships/image" Target="../media/image203.png"/><Relationship Id="rId312" Type="http://schemas.openxmlformats.org/officeDocument/2006/relationships/image" Target="../media/image347.png"/><Relationship Id="rId333" Type="http://schemas.openxmlformats.org/officeDocument/2006/relationships/image" Target="../media/image368.png"/><Relationship Id="rId354" Type="http://schemas.openxmlformats.org/officeDocument/2006/relationships/image" Target="../media/image389.png"/><Relationship Id="rId540" Type="http://schemas.openxmlformats.org/officeDocument/2006/relationships/image" Target="../media/image575.png"/><Relationship Id="rId51" Type="http://schemas.openxmlformats.org/officeDocument/2006/relationships/image" Target="../media/image86.png"/><Relationship Id="rId72" Type="http://schemas.openxmlformats.org/officeDocument/2006/relationships/image" Target="../media/image107.png"/><Relationship Id="rId93" Type="http://schemas.openxmlformats.org/officeDocument/2006/relationships/image" Target="../media/image128.png"/><Relationship Id="rId189" Type="http://schemas.openxmlformats.org/officeDocument/2006/relationships/image" Target="../media/image224.png"/><Relationship Id="rId375" Type="http://schemas.openxmlformats.org/officeDocument/2006/relationships/image" Target="../media/image410.png"/><Relationship Id="rId396" Type="http://schemas.openxmlformats.org/officeDocument/2006/relationships/image" Target="../media/image431.png"/><Relationship Id="rId561" Type="http://schemas.openxmlformats.org/officeDocument/2006/relationships/image" Target="../media/image596.png"/><Relationship Id="rId582" Type="http://schemas.openxmlformats.org/officeDocument/2006/relationships/image" Target="../media/image617.png"/><Relationship Id="rId3" Type="http://schemas.openxmlformats.org/officeDocument/2006/relationships/image" Target="../media/image38.png"/><Relationship Id="rId214" Type="http://schemas.openxmlformats.org/officeDocument/2006/relationships/image" Target="../media/image249.png"/><Relationship Id="rId235" Type="http://schemas.openxmlformats.org/officeDocument/2006/relationships/image" Target="../media/image270.png"/><Relationship Id="rId256" Type="http://schemas.openxmlformats.org/officeDocument/2006/relationships/image" Target="../media/image291.png"/><Relationship Id="rId277" Type="http://schemas.openxmlformats.org/officeDocument/2006/relationships/image" Target="../media/image312.png"/><Relationship Id="rId298" Type="http://schemas.openxmlformats.org/officeDocument/2006/relationships/image" Target="../media/image333.png"/><Relationship Id="rId400" Type="http://schemas.openxmlformats.org/officeDocument/2006/relationships/image" Target="../media/image435.png"/><Relationship Id="rId421" Type="http://schemas.openxmlformats.org/officeDocument/2006/relationships/image" Target="../media/image456.png"/><Relationship Id="rId442" Type="http://schemas.openxmlformats.org/officeDocument/2006/relationships/image" Target="../media/image477.png"/><Relationship Id="rId463" Type="http://schemas.openxmlformats.org/officeDocument/2006/relationships/image" Target="../media/image498.png"/><Relationship Id="rId484" Type="http://schemas.openxmlformats.org/officeDocument/2006/relationships/image" Target="../media/image519.png"/><Relationship Id="rId519" Type="http://schemas.openxmlformats.org/officeDocument/2006/relationships/image" Target="../media/image554.png"/><Relationship Id="rId116" Type="http://schemas.openxmlformats.org/officeDocument/2006/relationships/image" Target="../media/image151.png"/><Relationship Id="rId137" Type="http://schemas.openxmlformats.org/officeDocument/2006/relationships/image" Target="../media/image172.png"/><Relationship Id="rId158" Type="http://schemas.openxmlformats.org/officeDocument/2006/relationships/image" Target="../media/image193.png"/><Relationship Id="rId302" Type="http://schemas.openxmlformats.org/officeDocument/2006/relationships/image" Target="../media/image337.png"/><Relationship Id="rId323" Type="http://schemas.openxmlformats.org/officeDocument/2006/relationships/image" Target="../media/image358.png"/><Relationship Id="rId344" Type="http://schemas.openxmlformats.org/officeDocument/2006/relationships/image" Target="../media/image379.png"/><Relationship Id="rId530" Type="http://schemas.openxmlformats.org/officeDocument/2006/relationships/image" Target="../media/image565.png"/><Relationship Id="rId20" Type="http://schemas.openxmlformats.org/officeDocument/2006/relationships/image" Target="../media/image55.png"/><Relationship Id="rId41" Type="http://schemas.openxmlformats.org/officeDocument/2006/relationships/image" Target="../media/image76.png"/><Relationship Id="rId62" Type="http://schemas.openxmlformats.org/officeDocument/2006/relationships/image" Target="../media/image97.png"/><Relationship Id="rId83" Type="http://schemas.openxmlformats.org/officeDocument/2006/relationships/image" Target="../media/image118.png"/><Relationship Id="rId179" Type="http://schemas.openxmlformats.org/officeDocument/2006/relationships/image" Target="../media/image214.png"/><Relationship Id="rId365" Type="http://schemas.openxmlformats.org/officeDocument/2006/relationships/image" Target="../media/image400.png"/><Relationship Id="rId386" Type="http://schemas.openxmlformats.org/officeDocument/2006/relationships/image" Target="../media/image421.png"/><Relationship Id="rId551" Type="http://schemas.openxmlformats.org/officeDocument/2006/relationships/image" Target="../media/image586.png"/><Relationship Id="rId572" Type="http://schemas.openxmlformats.org/officeDocument/2006/relationships/image" Target="../media/image607.png"/><Relationship Id="rId593" Type="http://schemas.openxmlformats.org/officeDocument/2006/relationships/image" Target="../media/image628.png"/><Relationship Id="rId190" Type="http://schemas.openxmlformats.org/officeDocument/2006/relationships/image" Target="../media/image225.png"/><Relationship Id="rId204" Type="http://schemas.openxmlformats.org/officeDocument/2006/relationships/image" Target="../media/image239.png"/><Relationship Id="rId225" Type="http://schemas.openxmlformats.org/officeDocument/2006/relationships/image" Target="../media/image260.png"/><Relationship Id="rId246" Type="http://schemas.openxmlformats.org/officeDocument/2006/relationships/image" Target="../media/image281.png"/><Relationship Id="rId267" Type="http://schemas.openxmlformats.org/officeDocument/2006/relationships/image" Target="../media/image302.png"/><Relationship Id="rId288" Type="http://schemas.openxmlformats.org/officeDocument/2006/relationships/image" Target="../media/image323.png"/><Relationship Id="rId411" Type="http://schemas.openxmlformats.org/officeDocument/2006/relationships/image" Target="../media/image446.png"/><Relationship Id="rId432" Type="http://schemas.openxmlformats.org/officeDocument/2006/relationships/image" Target="../media/image467.png"/><Relationship Id="rId453" Type="http://schemas.openxmlformats.org/officeDocument/2006/relationships/image" Target="../media/image488.png"/><Relationship Id="rId474" Type="http://schemas.openxmlformats.org/officeDocument/2006/relationships/image" Target="../media/image509.png"/><Relationship Id="rId509" Type="http://schemas.openxmlformats.org/officeDocument/2006/relationships/image" Target="../media/image544.png"/><Relationship Id="rId106" Type="http://schemas.openxmlformats.org/officeDocument/2006/relationships/image" Target="../media/image141.png"/><Relationship Id="rId127" Type="http://schemas.openxmlformats.org/officeDocument/2006/relationships/image" Target="../media/image162.png"/><Relationship Id="rId313" Type="http://schemas.openxmlformats.org/officeDocument/2006/relationships/image" Target="../media/image348.png"/><Relationship Id="rId495" Type="http://schemas.openxmlformats.org/officeDocument/2006/relationships/image" Target="../media/image530.png"/><Relationship Id="rId10" Type="http://schemas.openxmlformats.org/officeDocument/2006/relationships/image" Target="../media/image45.png"/><Relationship Id="rId31" Type="http://schemas.openxmlformats.org/officeDocument/2006/relationships/image" Target="../media/image66.png"/><Relationship Id="rId52" Type="http://schemas.openxmlformats.org/officeDocument/2006/relationships/image" Target="../media/image87.png"/><Relationship Id="rId73" Type="http://schemas.openxmlformats.org/officeDocument/2006/relationships/image" Target="../media/image108.png"/><Relationship Id="rId94" Type="http://schemas.openxmlformats.org/officeDocument/2006/relationships/image" Target="../media/image129.png"/><Relationship Id="rId148" Type="http://schemas.openxmlformats.org/officeDocument/2006/relationships/image" Target="../media/image183.png"/><Relationship Id="rId169" Type="http://schemas.openxmlformats.org/officeDocument/2006/relationships/image" Target="../media/image204.png"/><Relationship Id="rId334" Type="http://schemas.openxmlformats.org/officeDocument/2006/relationships/image" Target="../media/image369.png"/><Relationship Id="rId355" Type="http://schemas.openxmlformats.org/officeDocument/2006/relationships/image" Target="../media/image390.png"/><Relationship Id="rId376" Type="http://schemas.openxmlformats.org/officeDocument/2006/relationships/image" Target="../media/image411.png"/><Relationship Id="rId397" Type="http://schemas.openxmlformats.org/officeDocument/2006/relationships/image" Target="../media/image432.png"/><Relationship Id="rId520" Type="http://schemas.openxmlformats.org/officeDocument/2006/relationships/image" Target="../media/image555.png"/><Relationship Id="rId541" Type="http://schemas.openxmlformats.org/officeDocument/2006/relationships/image" Target="../media/image576.png"/><Relationship Id="rId562" Type="http://schemas.openxmlformats.org/officeDocument/2006/relationships/image" Target="../media/image597.png"/><Relationship Id="rId583" Type="http://schemas.openxmlformats.org/officeDocument/2006/relationships/image" Target="../media/image618.png"/><Relationship Id="rId4" Type="http://schemas.openxmlformats.org/officeDocument/2006/relationships/image" Target="../media/image39.png"/><Relationship Id="rId180" Type="http://schemas.openxmlformats.org/officeDocument/2006/relationships/image" Target="../media/image215.png"/><Relationship Id="rId215" Type="http://schemas.openxmlformats.org/officeDocument/2006/relationships/image" Target="../media/image250.png"/><Relationship Id="rId236" Type="http://schemas.openxmlformats.org/officeDocument/2006/relationships/image" Target="../media/image271.png"/><Relationship Id="rId257" Type="http://schemas.openxmlformats.org/officeDocument/2006/relationships/image" Target="../media/image292.png"/><Relationship Id="rId278" Type="http://schemas.openxmlformats.org/officeDocument/2006/relationships/image" Target="../media/image313.png"/><Relationship Id="rId401" Type="http://schemas.openxmlformats.org/officeDocument/2006/relationships/image" Target="../media/image436.png"/><Relationship Id="rId422" Type="http://schemas.openxmlformats.org/officeDocument/2006/relationships/image" Target="../media/image457.png"/><Relationship Id="rId443" Type="http://schemas.openxmlformats.org/officeDocument/2006/relationships/image" Target="../media/image478.png"/><Relationship Id="rId464" Type="http://schemas.openxmlformats.org/officeDocument/2006/relationships/image" Target="../media/image499.png"/><Relationship Id="rId303" Type="http://schemas.openxmlformats.org/officeDocument/2006/relationships/image" Target="../media/image338.png"/><Relationship Id="rId485" Type="http://schemas.openxmlformats.org/officeDocument/2006/relationships/image" Target="../media/image520.png"/><Relationship Id="rId42" Type="http://schemas.openxmlformats.org/officeDocument/2006/relationships/image" Target="../media/image77.png"/><Relationship Id="rId84" Type="http://schemas.openxmlformats.org/officeDocument/2006/relationships/image" Target="../media/image119.png"/><Relationship Id="rId138" Type="http://schemas.openxmlformats.org/officeDocument/2006/relationships/image" Target="../media/image173.png"/><Relationship Id="rId345" Type="http://schemas.openxmlformats.org/officeDocument/2006/relationships/image" Target="../media/image380.png"/><Relationship Id="rId387" Type="http://schemas.openxmlformats.org/officeDocument/2006/relationships/image" Target="../media/image422.png"/><Relationship Id="rId510" Type="http://schemas.openxmlformats.org/officeDocument/2006/relationships/image" Target="../media/image545.png"/><Relationship Id="rId552" Type="http://schemas.openxmlformats.org/officeDocument/2006/relationships/image" Target="../media/image587.png"/><Relationship Id="rId594" Type="http://schemas.openxmlformats.org/officeDocument/2006/relationships/image" Target="../media/image629.png"/><Relationship Id="rId191" Type="http://schemas.openxmlformats.org/officeDocument/2006/relationships/image" Target="../media/image226.png"/><Relationship Id="rId205" Type="http://schemas.openxmlformats.org/officeDocument/2006/relationships/image" Target="../media/image240.png"/><Relationship Id="rId247" Type="http://schemas.openxmlformats.org/officeDocument/2006/relationships/image" Target="../media/image282.png"/><Relationship Id="rId412" Type="http://schemas.openxmlformats.org/officeDocument/2006/relationships/image" Target="../media/image447.png"/><Relationship Id="rId107" Type="http://schemas.openxmlformats.org/officeDocument/2006/relationships/image" Target="../media/image142.png"/><Relationship Id="rId289" Type="http://schemas.openxmlformats.org/officeDocument/2006/relationships/image" Target="../media/image324.png"/><Relationship Id="rId454" Type="http://schemas.openxmlformats.org/officeDocument/2006/relationships/image" Target="../media/image489.png"/><Relationship Id="rId496" Type="http://schemas.openxmlformats.org/officeDocument/2006/relationships/image" Target="../media/image531.png"/><Relationship Id="rId11" Type="http://schemas.openxmlformats.org/officeDocument/2006/relationships/image" Target="../media/image46.png"/><Relationship Id="rId53" Type="http://schemas.openxmlformats.org/officeDocument/2006/relationships/image" Target="../media/image88.png"/><Relationship Id="rId149" Type="http://schemas.openxmlformats.org/officeDocument/2006/relationships/image" Target="../media/image184.png"/><Relationship Id="rId314" Type="http://schemas.openxmlformats.org/officeDocument/2006/relationships/image" Target="../media/image349.png"/><Relationship Id="rId356" Type="http://schemas.openxmlformats.org/officeDocument/2006/relationships/image" Target="../media/image391.png"/><Relationship Id="rId398" Type="http://schemas.openxmlformats.org/officeDocument/2006/relationships/image" Target="../media/image433.png"/><Relationship Id="rId521" Type="http://schemas.openxmlformats.org/officeDocument/2006/relationships/image" Target="../media/image556.png"/><Relationship Id="rId563" Type="http://schemas.openxmlformats.org/officeDocument/2006/relationships/image" Target="../media/image598.png"/><Relationship Id="rId95" Type="http://schemas.openxmlformats.org/officeDocument/2006/relationships/image" Target="../media/image130.png"/><Relationship Id="rId160" Type="http://schemas.openxmlformats.org/officeDocument/2006/relationships/image" Target="../media/image195.png"/><Relationship Id="rId216" Type="http://schemas.openxmlformats.org/officeDocument/2006/relationships/image" Target="../media/image251.png"/><Relationship Id="rId423" Type="http://schemas.openxmlformats.org/officeDocument/2006/relationships/image" Target="../media/image458.png"/><Relationship Id="rId258" Type="http://schemas.openxmlformats.org/officeDocument/2006/relationships/image" Target="../media/image293.png"/><Relationship Id="rId465" Type="http://schemas.openxmlformats.org/officeDocument/2006/relationships/image" Target="../media/image500.png"/><Relationship Id="rId22" Type="http://schemas.openxmlformats.org/officeDocument/2006/relationships/image" Target="../media/image57.png"/><Relationship Id="rId64" Type="http://schemas.openxmlformats.org/officeDocument/2006/relationships/image" Target="../media/image99.png"/><Relationship Id="rId118" Type="http://schemas.openxmlformats.org/officeDocument/2006/relationships/image" Target="../media/image153.png"/><Relationship Id="rId325" Type="http://schemas.openxmlformats.org/officeDocument/2006/relationships/image" Target="../media/image360.png"/><Relationship Id="rId367" Type="http://schemas.openxmlformats.org/officeDocument/2006/relationships/image" Target="../media/image402.png"/><Relationship Id="rId532" Type="http://schemas.openxmlformats.org/officeDocument/2006/relationships/image" Target="../media/image567.png"/><Relationship Id="rId574" Type="http://schemas.openxmlformats.org/officeDocument/2006/relationships/image" Target="../media/image609.png"/><Relationship Id="rId171" Type="http://schemas.openxmlformats.org/officeDocument/2006/relationships/image" Target="../media/image206.png"/><Relationship Id="rId227" Type="http://schemas.openxmlformats.org/officeDocument/2006/relationships/image" Target="../media/image262.png"/><Relationship Id="rId269" Type="http://schemas.openxmlformats.org/officeDocument/2006/relationships/image" Target="../media/image304.png"/><Relationship Id="rId434" Type="http://schemas.openxmlformats.org/officeDocument/2006/relationships/image" Target="../media/image469.png"/><Relationship Id="rId476" Type="http://schemas.openxmlformats.org/officeDocument/2006/relationships/image" Target="../media/image511.png"/><Relationship Id="rId33" Type="http://schemas.openxmlformats.org/officeDocument/2006/relationships/image" Target="../media/image68.png"/><Relationship Id="rId129" Type="http://schemas.openxmlformats.org/officeDocument/2006/relationships/image" Target="../media/image164.png"/><Relationship Id="rId280" Type="http://schemas.openxmlformats.org/officeDocument/2006/relationships/image" Target="../media/image315.png"/><Relationship Id="rId336" Type="http://schemas.openxmlformats.org/officeDocument/2006/relationships/image" Target="../media/image371.png"/><Relationship Id="rId501" Type="http://schemas.openxmlformats.org/officeDocument/2006/relationships/image" Target="../media/image536.png"/><Relationship Id="rId543" Type="http://schemas.openxmlformats.org/officeDocument/2006/relationships/image" Target="../media/image578.png"/><Relationship Id="rId75" Type="http://schemas.openxmlformats.org/officeDocument/2006/relationships/image" Target="../media/image110.png"/><Relationship Id="rId140" Type="http://schemas.openxmlformats.org/officeDocument/2006/relationships/image" Target="../media/image175.png"/><Relationship Id="rId182" Type="http://schemas.openxmlformats.org/officeDocument/2006/relationships/image" Target="../media/image217.png"/><Relationship Id="rId378" Type="http://schemas.openxmlformats.org/officeDocument/2006/relationships/image" Target="../media/image413.png"/><Relationship Id="rId403" Type="http://schemas.openxmlformats.org/officeDocument/2006/relationships/image" Target="../media/image438.png"/><Relationship Id="rId585" Type="http://schemas.openxmlformats.org/officeDocument/2006/relationships/image" Target="../media/image620.png"/><Relationship Id="rId6" Type="http://schemas.openxmlformats.org/officeDocument/2006/relationships/image" Target="../media/image41.png"/><Relationship Id="rId238" Type="http://schemas.openxmlformats.org/officeDocument/2006/relationships/image" Target="../media/image273.png"/><Relationship Id="rId445" Type="http://schemas.openxmlformats.org/officeDocument/2006/relationships/image" Target="../media/image480.png"/><Relationship Id="rId487" Type="http://schemas.openxmlformats.org/officeDocument/2006/relationships/image" Target="../media/image522.png"/><Relationship Id="rId291" Type="http://schemas.openxmlformats.org/officeDocument/2006/relationships/image" Target="../media/image326.png"/><Relationship Id="rId305" Type="http://schemas.openxmlformats.org/officeDocument/2006/relationships/image" Target="../media/image340.png"/><Relationship Id="rId347" Type="http://schemas.openxmlformats.org/officeDocument/2006/relationships/image" Target="../media/image382.png"/><Relationship Id="rId512" Type="http://schemas.openxmlformats.org/officeDocument/2006/relationships/image" Target="../media/image547.png"/><Relationship Id="rId44" Type="http://schemas.openxmlformats.org/officeDocument/2006/relationships/image" Target="../media/image79.png"/><Relationship Id="rId86" Type="http://schemas.openxmlformats.org/officeDocument/2006/relationships/image" Target="../media/image121.png"/><Relationship Id="rId151" Type="http://schemas.openxmlformats.org/officeDocument/2006/relationships/image" Target="../media/image186.png"/><Relationship Id="rId389" Type="http://schemas.openxmlformats.org/officeDocument/2006/relationships/image" Target="../media/image424.png"/><Relationship Id="rId554" Type="http://schemas.openxmlformats.org/officeDocument/2006/relationships/image" Target="../media/image589.png"/><Relationship Id="rId596" Type="http://schemas.openxmlformats.org/officeDocument/2006/relationships/image" Target="../media/image631.png"/><Relationship Id="rId193" Type="http://schemas.openxmlformats.org/officeDocument/2006/relationships/image" Target="../media/image228.png"/><Relationship Id="rId207" Type="http://schemas.openxmlformats.org/officeDocument/2006/relationships/image" Target="../media/image242.png"/><Relationship Id="rId249" Type="http://schemas.openxmlformats.org/officeDocument/2006/relationships/image" Target="../media/image284.png"/><Relationship Id="rId414" Type="http://schemas.openxmlformats.org/officeDocument/2006/relationships/image" Target="../media/image449.png"/><Relationship Id="rId456" Type="http://schemas.openxmlformats.org/officeDocument/2006/relationships/image" Target="../media/image491.png"/><Relationship Id="rId498" Type="http://schemas.openxmlformats.org/officeDocument/2006/relationships/image" Target="../media/image533.png"/><Relationship Id="rId13" Type="http://schemas.openxmlformats.org/officeDocument/2006/relationships/image" Target="../media/image48.png"/><Relationship Id="rId109" Type="http://schemas.openxmlformats.org/officeDocument/2006/relationships/image" Target="../media/image144.png"/><Relationship Id="rId260" Type="http://schemas.openxmlformats.org/officeDocument/2006/relationships/image" Target="../media/image295.png"/><Relationship Id="rId316" Type="http://schemas.openxmlformats.org/officeDocument/2006/relationships/image" Target="../media/image351.png"/><Relationship Id="rId523" Type="http://schemas.openxmlformats.org/officeDocument/2006/relationships/image" Target="../media/image558.png"/><Relationship Id="rId55" Type="http://schemas.openxmlformats.org/officeDocument/2006/relationships/image" Target="../media/image90.png"/><Relationship Id="rId97" Type="http://schemas.openxmlformats.org/officeDocument/2006/relationships/image" Target="../media/image132.png"/><Relationship Id="rId120" Type="http://schemas.openxmlformats.org/officeDocument/2006/relationships/image" Target="../media/image155.png"/><Relationship Id="rId358" Type="http://schemas.openxmlformats.org/officeDocument/2006/relationships/image" Target="../media/image393.png"/><Relationship Id="rId565" Type="http://schemas.openxmlformats.org/officeDocument/2006/relationships/image" Target="../media/image600.png"/><Relationship Id="rId162" Type="http://schemas.openxmlformats.org/officeDocument/2006/relationships/image" Target="../media/image197.png"/><Relationship Id="rId218" Type="http://schemas.openxmlformats.org/officeDocument/2006/relationships/image" Target="../media/image253.png"/><Relationship Id="rId425" Type="http://schemas.openxmlformats.org/officeDocument/2006/relationships/image" Target="../media/image460.png"/><Relationship Id="rId467" Type="http://schemas.openxmlformats.org/officeDocument/2006/relationships/image" Target="../media/image502.png"/><Relationship Id="rId271" Type="http://schemas.openxmlformats.org/officeDocument/2006/relationships/image" Target="../media/image306.png"/><Relationship Id="rId24" Type="http://schemas.openxmlformats.org/officeDocument/2006/relationships/image" Target="../media/image59.png"/><Relationship Id="rId66" Type="http://schemas.openxmlformats.org/officeDocument/2006/relationships/image" Target="../media/image101.png"/><Relationship Id="rId131" Type="http://schemas.openxmlformats.org/officeDocument/2006/relationships/image" Target="../media/image166.png"/><Relationship Id="rId327" Type="http://schemas.openxmlformats.org/officeDocument/2006/relationships/image" Target="../media/image362.png"/><Relationship Id="rId369" Type="http://schemas.openxmlformats.org/officeDocument/2006/relationships/image" Target="../media/image404.png"/><Relationship Id="rId534" Type="http://schemas.openxmlformats.org/officeDocument/2006/relationships/image" Target="../media/image569.png"/><Relationship Id="rId576" Type="http://schemas.openxmlformats.org/officeDocument/2006/relationships/image" Target="../media/image611.png"/><Relationship Id="rId173" Type="http://schemas.openxmlformats.org/officeDocument/2006/relationships/image" Target="../media/image208.png"/><Relationship Id="rId229" Type="http://schemas.openxmlformats.org/officeDocument/2006/relationships/image" Target="../media/image264.png"/><Relationship Id="rId380" Type="http://schemas.openxmlformats.org/officeDocument/2006/relationships/image" Target="../media/image415.png"/><Relationship Id="rId436" Type="http://schemas.openxmlformats.org/officeDocument/2006/relationships/image" Target="../media/image471.png"/><Relationship Id="rId601" Type="http://schemas.openxmlformats.org/officeDocument/2006/relationships/image" Target="../media/image636.png"/><Relationship Id="rId240" Type="http://schemas.openxmlformats.org/officeDocument/2006/relationships/image" Target="../media/image275.png"/><Relationship Id="rId478" Type="http://schemas.openxmlformats.org/officeDocument/2006/relationships/image" Target="../media/image513.png"/><Relationship Id="rId35" Type="http://schemas.openxmlformats.org/officeDocument/2006/relationships/image" Target="../media/image70.png"/><Relationship Id="rId77" Type="http://schemas.openxmlformats.org/officeDocument/2006/relationships/image" Target="../media/image112.png"/><Relationship Id="rId100" Type="http://schemas.openxmlformats.org/officeDocument/2006/relationships/image" Target="../media/image135.png"/><Relationship Id="rId282" Type="http://schemas.openxmlformats.org/officeDocument/2006/relationships/image" Target="../media/image317.png"/><Relationship Id="rId338" Type="http://schemas.openxmlformats.org/officeDocument/2006/relationships/image" Target="../media/image373.png"/><Relationship Id="rId503" Type="http://schemas.openxmlformats.org/officeDocument/2006/relationships/image" Target="../media/image538.png"/><Relationship Id="rId545" Type="http://schemas.openxmlformats.org/officeDocument/2006/relationships/image" Target="../media/image580.png"/><Relationship Id="rId587" Type="http://schemas.openxmlformats.org/officeDocument/2006/relationships/image" Target="../media/image622.png"/><Relationship Id="rId8" Type="http://schemas.openxmlformats.org/officeDocument/2006/relationships/image" Target="../media/image43.png"/><Relationship Id="rId142" Type="http://schemas.openxmlformats.org/officeDocument/2006/relationships/image" Target="../media/image177.png"/><Relationship Id="rId184" Type="http://schemas.openxmlformats.org/officeDocument/2006/relationships/image" Target="../media/image219.png"/><Relationship Id="rId391" Type="http://schemas.openxmlformats.org/officeDocument/2006/relationships/image" Target="../media/image426.png"/><Relationship Id="rId405" Type="http://schemas.openxmlformats.org/officeDocument/2006/relationships/image" Target="../media/image440.png"/><Relationship Id="rId447" Type="http://schemas.openxmlformats.org/officeDocument/2006/relationships/image" Target="../media/image482.png"/><Relationship Id="rId251" Type="http://schemas.openxmlformats.org/officeDocument/2006/relationships/image" Target="../media/image286.png"/><Relationship Id="rId489" Type="http://schemas.openxmlformats.org/officeDocument/2006/relationships/image" Target="../media/image524.png"/><Relationship Id="rId46" Type="http://schemas.openxmlformats.org/officeDocument/2006/relationships/image" Target="../media/image81.png"/><Relationship Id="rId293" Type="http://schemas.openxmlformats.org/officeDocument/2006/relationships/image" Target="../media/image328.png"/><Relationship Id="rId307" Type="http://schemas.openxmlformats.org/officeDocument/2006/relationships/image" Target="../media/image342.png"/><Relationship Id="rId349" Type="http://schemas.openxmlformats.org/officeDocument/2006/relationships/image" Target="../media/image384.png"/><Relationship Id="rId514" Type="http://schemas.openxmlformats.org/officeDocument/2006/relationships/image" Target="../media/image549.png"/><Relationship Id="rId556" Type="http://schemas.openxmlformats.org/officeDocument/2006/relationships/image" Target="../media/image591.png"/><Relationship Id="rId88" Type="http://schemas.openxmlformats.org/officeDocument/2006/relationships/image" Target="../media/image123.png"/><Relationship Id="rId111" Type="http://schemas.openxmlformats.org/officeDocument/2006/relationships/image" Target="../media/image146.png"/><Relationship Id="rId153" Type="http://schemas.openxmlformats.org/officeDocument/2006/relationships/image" Target="../media/image188.png"/><Relationship Id="rId195" Type="http://schemas.openxmlformats.org/officeDocument/2006/relationships/image" Target="../media/image230.png"/><Relationship Id="rId209" Type="http://schemas.openxmlformats.org/officeDocument/2006/relationships/image" Target="../media/image244.png"/><Relationship Id="rId360" Type="http://schemas.openxmlformats.org/officeDocument/2006/relationships/image" Target="../media/image395.png"/><Relationship Id="rId416" Type="http://schemas.openxmlformats.org/officeDocument/2006/relationships/image" Target="../media/image451.png"/><Relationship Id="rId598" Type="http://schemas.openxmlformats.org/officeDocument/2006/relationships/image" Target="../media/image633.png"/><Relationship Id="rId220" Type="http://schemas.openxmlformats.org/officeDocument/2006/relationships/image" Target="../media/image255.png"/><Relationship Id="rId458" Type="http://schemas.openxmlformats.org/officeDocument/2006/relationships/image" Target="../media/image493.png"/><Relationship Id="rId15" Type="http://schemas.openxmlformats.org/officeDocument/2006/relationships/image" Target="../media/image50.png"/><Relationship Id="rId57" Type="http://schemas.openxmlformats.org/officeDocument/2006/relationships/image" Target="../media/image92.png"/><Relationship Id="rId262" Type="http://schemas.openxmlformats.org/officeDocument/2006/relationships/image" Target="../media/image297.png"/><Relationship Id="rId318" Type="http://schemas.openxmlformats.org/officeDocument/2006/relationships/image" Target="../media/image353.png"/><Relationship Id="rId525" Type="http://schemas.openxmlformats.org/officeDocument/2006/relationships/image" Target="../media/image560.png"/><Relationship Id="rId567" Type="http://schemas.openxmlformats.org/officeDocument/2006/relationships/image" Target="../media/image602.png"/><Relationship Id="rId99" Type="http://schemas.openxmlformats.org/officeDocument/2006/relationships/image" Target="../media/image134.png"/><Relationship Id="rId122" Type="http://schemas.openxmlformats.org/officeDocument/2006/relationships/image" Target="../media/image157.png"/><Relationship Id="rId164" Type="http://schemas.openxmlformats.org/officeDocument/2006/relationships/image" Target="../media/image199.png"/><Relationship Id="rId371" Type="http://schemas.openxmlformats.org/officeDocument/2006/relationships/image" Target="../media/image406.png"/><Relationship Id="rId427" Type="http://schemas.openxmlformats.org/officeDocument/2006/relationships/image" Target="../media/image462.png"/><Relationship Id="rId469" Type="http://schemas.openxmlformats.org/officeDocument/2006/relationships/image" Target="../media/image504.png"/><Relationship Id="rId26" Type="http://schemas.openxmlformats.org/officeDocument/2006/relationships/image" Target="../media/image61.png"/><Relationship Id="rId231" Type="http://schemas.openxmlformats.org/officeDocument/2006/relationships/image" Target="../media/image266.png"/><Relationship Id="rId273" Type="http://schemas.openxmlformats.org/officeDocument/2006/relationships/image" Target="../media/image308.png"/><Relationship Id="rId329" Type="http://schemas.openxmlformats.org/officeDocument/2006/relationships/image" Target="../media/image364.png"/><Relationship Id="rId480" Type="http://schemas.openxmlformats.org/officeDocument/2006/relationships/image" Target="../media/image515.png"/><Relationship Id="rId536" Type="http://schemas.openxmlformats.org/officeDocument/2006/relationships/image" Target="../media/image571.png"/><Relationship Id="rId68" Type="http://schemas.openxmlformats.org/officeDocument/2006/relationships/image" Target="../media/image103.png"/><Relationship Id="rId133" Type="http://schemas.openxmlformats.org/officeDocument/2006/relationships/image" Target="../media/image168.png"/><Relationship Id="rId175" Type="http://schemas.openxmlformats.org/officeDocument/2006/relationships/image" Target="../media/image210.png"/><Relationship Id="rId340" Type="http://schemas.openxmlformats.org/officeDocument/2006/relationships/image" Target="../media/image375.png"/><Relationship Id="rId578" Type="http://schemas.openxmlformats.org/officeDocument/2006/relationships/image" Target="../media/image613.png"/><Relationship Id="rId200" Type="http://schemas.openxmlformats.org/officeDocument/2006/relationships/image" Target="../media/image235.png"/><Relationship Id="rId382" Type="http://schemas.openxmlformats.org/officeDocument/2006/relationships/image" Target="../media/image417.png"/><Relationship Id="rId438" Type="http://schemas.openxmlformats.org/officeDocument/2006/relationships/image" Target="../media/image473.png"/><Relationship Id="rId242" Type="http://schemas.openxmlformats.org/officeDocument/2006/relationships/image" Target="../media/image277.png"/><Relationship Id="rId284" Type="http://schemas.openxmlformats.org/officeDocument/2006/relationships/image" Target="../media/image319.png"/><Relationship Id="rId491" Type="http://schemas.openxmlformats.org/officeDocument/2006/relationships/image" Target="../media/image526.png"/><Relationship Id="rId505" Type="http://schemas.openxmlformats.org/officeDocument/2006/relationships/image" Target="../media/image540.png"/><Relationship Id="rId37" Type="http://schemas.openxmlformats.org/officeDocument/2006/relationships/image" Target="../media/image72.png"/><Relationship Id="rId79" Type="http://schemas.openxmlformats.org/officeDocument/2006/relationships/image" Target="../media/image114.png"/><Relationship Id="rId102" Type="http://schemas.openxmlformats.org/officeDocument/2006/relationships/image" Target="../media/image137.png"/><Relationship Id="rId144" Type="http://schemas.openxmlformats.org/officeDocument/2006/relationships/image" Target="../media/image179.png"/><Relationship Id="rId547" Type="http://schemas.openxmlformats.org/officeDocument/2006/relationships/image" Target="../media/image582.png"/><Relationship Id="rId589" Type="http://schemas.openxmlformats.org/officeDocument/2006/relationships/image" Target="../media/image6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4.png"/><Relationship Id="rId4" Type="http://schemas.openxmlformats.org/officeDocument/2006/relationships/image" Target="../media/image6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7.png"/><Relationship Id="rId4" Type="http://schemas.openxmlformats.org/officeDocument/2006/relationships/image" Target="../media/image6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png"/><Relationship Id="rId3" Type="http://schemas.openxmlformats.org/officeDocument/2006/relationships/image" Target="../media/image6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9.jpg"/><Relationship Id="rId5" Type="http://schemas.openxmlformats.org/officeDocument/2006/relationships/image" Target="../media/image64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653.jp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9.png"/><Relationship Id="rId3" Type="http://schemas.openxmlformats.org/officeDocument/2006/relationships/image" Target="../media/image654.png"/><Relationship Id="rId7" Type="http://schemas.openxmlformats.org/officeDocument/2006/relationships/image" Target="../media/image6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7.png"/><Relationship Id="rId5" Type="http://schemas.openxmlformats.org/officeDocument/2006/relationships/image" Target="../media/image656.png"/><Relationship Id="rId10" Type="http://schemas.openxmlformats.org/officeDocument/2006/relationships/hyperlink" Target="http://www.whatworkscareerchoices.com/def" TargetMode="External"/><Relationship Id="rId4" Type="http://schemas.openxmlformats.org/officeDocument/2006/relationships/image" Target="../media/image655.png"/><Relationship Id="rId9" Type="http://schemas.openxmlformats.org/officeDocument/2006/relationships/image" Target="../media/image6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6.png"/><Relationship Id="rId4" Type="http://schemas.openxmlformats.org/officeDocument/2006/relationships/image" Target="../media/image66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9.png"/><Relationship Id="rId4" Type="http://schemas.openxmlformats.org/officeDocument/2006/relationships/image" Target="../media/image6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6.png"/><Relationship Id="rId4" Type="http://schemas.openxmlformats.org/officeDocument/2006/relationships/image" Target="../media/image67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2.png"/><Relationship Id="rId3" Type="http://schemas.openxmlformats.org/officeDocument/2006/relationships/image" Target="../media/image677.png"/><Relationship Id="rId7" Type="http://schemas.openxmlformats.org/officeDocument/2006/relationships/image" Target="../media/image6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685.png"/><Relationship Id="rId5" Type="http://schemas.openxmlformats.org/officeDocument/2006/relationships/image" Target="../media/image679.png"/><Relationship Id="rId10" Type="http://schemas.openxmlformats.org/officeDocument/2006/relationships/image" Target="../media/image684.png"/><Relationship Id="rId4" Type="http://schemas.openxmlformats.org/officeDocument/2006/relationships/image" Target="../media/image678.png"/><Relationship Id="rId9" Type="http://schemas.openxmlformats.org/officeDocument/2006/relationships/image" Target="../media/image6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6300" y="2133600"/>
            <a:ext cx="5753100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6803" y="2000580"/>
            <a:ext cx="6015446" cy="2131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5736" y="4827744"/>
            <a:ext cx="8604250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5240"/>
              </a:lnSpc>
            </a:pPr>
            <a:r>
              <a:rPr sz="4500" i="1" spc="-5" dirty="0">
                <a:solidFill>
                  <a:srgbClr val="FFFB00"/>
                </a:solidFill>
                <a:latin typeface="Arial Narrow"/>
                <a:cs typeface="Arial Narrow"/>
              </a:rPr>
              <a:t>Ge</a:t>
            </a:r>
            <a:r>
              <a:rPr sz="4500" i="1" dirty="0">
                <a:solidFill>
                  <a:srgbClr val="FFFB00"/>
                </a:solidFill>
                <a:latin typeface="Arial Narrow"/>
                <a:cs typeface="Arial Narrow"/>
              </a:rPr>
              <a:t>t</a:t>
            </a:r>
            <a:r>
              <a:rPr sz="4500" i="1" spc="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4500" i="1" dirty="0">
                <a:solidFill>
                  <a:srgbClr val="FFFB00"/>
                </a:solidFill>
                <a:latin typeface="Arial Narrow"/>
                <a:cs typeface="Arial Narrow"/>
              </a:rPr>
              <a:t>Focused...Stay Focused!</a:t>
            </a:r>
            <a:r>
              <a:rPr sz="4500" i="1" spc="10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4500" dirty="0">
                <a:solidFill>
                  <a:srgbClr val="FFFB00"/>
                </a:solidFill>
                <a:latin typeface="Arial Narrow"/>
                <a:cs typeface="Arial Narrow"/>
              </a:rPr>
              <a:t>™</a:t>
            </a:r>
            <a:r>
              <a:rPr sz="4500" spc="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4500" spc="-5" dirty="0">
                <a:solidFill>
                  <a:srgbClr val="FFFB00"/>
                </a:solidFill>
                <a:latin typeface="Arial Narrow"/>
                <a:cs typeface="Arial Narrow"/>
              </a:rPr>
              <a:t>Initiative develope</a:t>
            </a:r>
            <a:r>
              <a:rPr sz="4500" dirty="0">
                <a:solidFill>
                  <a:srgbClr val="FFFB00"/>
                </a:solidFill>
                <a:latin typeface="Arial Narrow"/>
                <a:cs typeface="Arial Narrow"/>
              </a:rPr>
              <a:t>d</a:t>
            </a:r>
            <a:r>
              <a:rPr sz="4500" spc="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4500" spc="-5" dirty="0">
                <a:solidFill>
                  <a:srgbClr val="FFFB00"/>
                </a:solidFill>
                <a:latin typeface="Arial Narrow"/>
                <a:cs typeface="Arial Narrow"/>
              </a:rPr>
              <a:t>at</a:t>
            </a:r>
            <a:endParaRPr sz="4500">
              <a:latin typeface="Arial Narrow"/>
              <a:cs typeface="Arial Narrow"/>
            </a:endParaRPr>
          </a:p>
          <a:p>
            <a:pPr marL="1905" algn="ctr">
              <a:lnSpc>
                <a:spcPts val="5090"/>
              </a:lnSpc>
            </a:pPr>
            <a:r>
              <a:rPr sz="4500" dirty="0">
                <a:solidFill>
                  <a:srgbClr val="FFFB00"/>
                </a:solidFill>
                <a:latin typeface="Arial Narrow"/>
                <a:cs typeface="Arial Narrow"/>
              </a:rPr>
              <a:t>Santa Barbara City College</a:t>
            </a:r>
            <a:endParaRPr sz="45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476" rIns="0" bIns="0" rtlCol="0">
            <a:spAutoFit/>
          </a:bodyPr>
          <a:lstStyle/>
          <a:p>
            <a:pPr marL="2790190">
              <a:lnSpc>
                <a:spcPct val="100000"/>
              </a:lnSpc>
            </a:pPr>
            <a:r>
              <a:rPr sz="3800" i="0" dirty="0">
                <a:latin typeface="Arial Narrow"/>
                <a:cs typeface="Arial Narrow"/>
              </a:rPr>
              <a:t>A</a:t>
            </a:r>
            <a:r>
              <a:rPr sz="3800" i="0" spc="-170" dirty="0">
                <a:latin typeface="Arial Narrow"/>
                <a:cs typeface="Arial Narrow"/>
              </a:rPr>
              <a:t> </a:t>
            </a:r>
            <a:r>
              <a:rPr sz="3800" i="0" dirty="0">
                <a:latin typeface="Arial Narrow"/>
                <a:cs typeface="Arial Narrow"/>
              </a:rPr>
              <a:t>Replicable</a:t>
            </a:r>
            <a:r>
              <a:rPr sz="3800" i="0" spc="-15" dirty="0">
                <a:latin typeface="Arial Narrow"/>
                <a:cs typeface="Arial Narrow"/>
              </a:rPr>
              <a:t> </a:t>
            </a:r>
            <a:r>
              <a:rPr sz="3800" i="0" spc="-5" dirty="0">
                <a:latin typeface="Arial Narrow"/>
                <a:cs typeface="Arial Narrow"/>
              </a:rPr>
              <a:t>Model: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67600" y="2590800"/>
            <a:ext cx="2032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73446" y="2579989"/>
            <a:ext cx="1828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Verdana"/>
                <a:cs typeface="Verdana"/>
              </a:rPr>
              <a:t>TM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5173" y="1080380"/>
            <a:ext cx="1815464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20"/>
              </a:lnSpc>
            </a:pP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What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if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9700" y="3149600"/>
            <a:ext cx="7302500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3190" y="1979145"/>
            <a:ext cx="8619490" cy="201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ever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enterin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g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freshma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6650" spc="-25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had</a:t>
            </a:r>
            <a:endParaRPr sz="5500">
              <a:latin typeface="Arial Narrow"/>
              <a:cs typeface="Arial Narrow"/>
            </a:endParaRPr>
          </a:p>
          <a:p>
            <a:pPr algn="ctr">
              <a:lnSpc>
                <a:spcPts val="8180"/>
              </a:lnSpc>
              <a:spcBef>
                <a:spcPts val="900"/>
              </a:spcBef>
            </a:pPr>
            <a:r>
              <a:rPr sz="6900" spc="-5" dirty="0">
                <a:solidFill>
                  <a:srgbClr val="FFFB00"/>
                </a:solidFill>
                <a:latin typeface="Arial Narrow"/>
                <a:cs typeface="Arial Narrow"/>
              </a:rPr>
              <a:t>a</a:t>
            </a:r>
            <a:r>
              <a:rPr sz="6900" dirty="0">
                <a:solidFill>
                  <a:srgbClr val="FFFB00"/>
                </a:solidFill>
                <a:latin typeface="Arial Narrow"/>
                <a:cs typeface="Arial Narrow"/>
              </a:rPr>
              <a:t>n</a:t>
            </a:r>
            <a:r>
              <a:rPr sz="6900" spc="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6900" spc="-5" dirty="0">
                <a:solidFill>
                  <a:srgbClr val="FFFB00"/>
                </a:solidFill>
                <a:latin typeface="Arial Narrow"/>
                <a:cs typeface="Arial Narrow"/>
              </a:rPr>
              <a:t>onlin</a:t>
            </a:r>
            <a:r>
              <a:rPr sz="6900" dirty="0">
                <a:solidFill>
                  <a:srgbClr val="FFFB00"/>
                </a:solidFill>
                <a:latin typeface="Arial Narrow"/>
                <a:cs typeface="Arial Narrow"/>
              </a:rPr>
              <a:t>e</a:t>
            </a:r>
            <a:r>
              <a:rPr sz="6900" spc="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6900" spc="-5" dirty="0">
                <a:solidFill>
                  <a:srgbClr val="FFFB00"/>
                </a:solidFill>
                <a:latin typeface="Arial Narrow"/>
                <a:cs typeface="Arial Narrow"/>
              </a:rPr>
              <a:t>10-yea</a:t>
            </a:r>
            <a:r>
              <a:rPr sz="6900" dirty="0">
                <a:solidFill>
                  <a:srgbClr val="FFFB00"/>
                </a:solidFill>
                <a:latin typeface="Arial Narrow"/>
                <a:cs typeface="Arial Narrow"/>
              </a:rPr>
              <a:t>r</a:t>
            </a:r>
            <a:r>
              <a:rPr sz="6900" spc="10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6900" spc="-5" dirty="0">
                <a:solidFill>
                  <a:srgbClr val="FFFB00"/>
                </a:solidFill>
                <a:latin typeface="Arial Narrow"/>
                <a:cs typeface="Arial Narrow"/>
              </a:rPr>
              <a:t>plan</a:t>
            </a:r>
            <a:endParaRPr sz="69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918" y="4263442"/>
            <a:ext cx="8911590" cy="248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tha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coul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used</a:t>
            </a:r>
            <a:endParaRPr sz="5500">
              <a:latin typeface="Arial Narrow"/>
              <a:cs typeface="Arial Narrow"/>
            </a:endParaRPr>
          </a:p>
          <a:p>
            <a:pPr marL="12700" marR="5080" indent="5080" algn="ctr">
              <a:lnSpc>
                <a:spcPct val="106200"/>
              </a:lnSpc>
            </a:pP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counselor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55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advisemen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and instructor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55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academi</a:t>
            </a:r>
            <a:r>
              <a:rPr sz="550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55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Arial Narrow"/>
                <a:cs typeface="Arial Narrow"/>
              </a:rPr>
              <a:t>coaching?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10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762500"/>
            <a:ext cx="92202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768" y="4794806"/>
            <a:ext cx="9199245" cy="0"/>
          </a:xfrm>
          <a:custGeom>
            <a:avLst/>
            <a:gdLst/>
            <a:ahLst/>
            <a:cxnLst/>
            <a:rect l="l" t="t" r="r" b="b"/>
            <a:pathLst>
              <a:path w="9199245">
                <a:moveTo>
                  <a:pt x="0" y="0"/>
                </a:moveTo>
                <a:lnTo>
                  <a:pt x="9198863" y="0"/>
                </a:lnTo>
              </a:path>
            </a:pathLst>
          </a:custGeom>
          <a:ln w="17983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1536700"/>
            <a:ext cx="92202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768" y="1575777"/>
            <a:ext cx="9199245" cy="0"/>
          </a:xfrm>
          <a:custGeom>
            <a:avLst/>
            <a:gdLst/>
            <a:ahLst/>
            <a:cxnLst/>
            <a:rect l="l" t="t" r="r" b="b"/>
            <a:pathLst>
              <a:path w="9199245">
                <a:moveTo>
                  <a:pt x="0" y="0"/>
                </a:moveTo>
                <a:lnTo>
                  <a:pt x="9198863" y="0"/>
                </a:lnTo>
              </a:path>
            </a:pathLst>
          </a:custGeom>
          <a:ln w="17983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55745" y="806557"/>
            <a:ext cx="11474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15" dirty="0">
                <a:solidFill>
                  <a:srgbClr val="FFFB00"/>
                </a:solidFill>
                <a:latin typeface="Arial Narrow"/>
                <a:cs typeface="Arial Narrow"/>
              </a:rPr>
              <a:t>Activity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1600" y="1231900"/>
            <a:ext cx="3124200" cy="398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2400" y="1282700"/>
            <a:ext cx="2933700" cy="379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000" y="6299200"/>
            <a:ext cx="7315200" cy="774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0685" y="2571298"/>
            <a:ext cx="8845550" cy="435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11805" algn="ctr">
              <a:lnSpc>
                <a:spcPct val="100000"/>
              </a:lnSpc>
            </a:pP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tr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advisin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g Kelly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 Gree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41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again.</a:t>
            </a:r>
            <a:endParaRPr sz="4100">
              <a:latin typeface="Arial Narrow"/>
              <a:cs typeface="Arial Narrow"/>
            </a:endParaRPr>
          </a:p>
          <a:p>
            <a:pPr marL="250190" marR="3143885" algn="ctr">
              <a:lnSpc>
                <a:spcPts val="4180"/>
              </a:lnSpc>
              <a:spcBef>
                <a:spcPts val="2210"/>
              </a:spcBef>
            </a:pP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Kelly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 i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s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considerin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41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dropping ou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t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f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school.</a:t>
            </a:r>
            <a:endParaRPr sz="41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4300">
              <a:latin typeface="Times New Roman"/>
              <a:cs typeface="Times New Roman"/>
            </a:endParaRPr>
          </a:p>
          <a:p>
            <a:pPr marL="29845" algn="ctr">
              <a:lnSpc>
                <a:spcPts val="4570"/>
              </a:lnSpc>
            </a:pPr>
            <a:r>
              <a:rPr sz="3900" spc="-20" dirty="0">
                <a:solidFill>
                  <a:srgbClr val="FFFB00"/>
                </a:solidFill>
                <a:latin typeface="Arial Narrow"/>
                <a:cs typeface="Arial Narrow"/>
              </a:rPr>
              <a:t>Counselo</a:t>
            </a:r>
            <a:r>
              <a:rPr sz="3900" spc="90" dirty="0">
                <a:solidFill>
                  <a:srgbClr val="FFFB00"/>
                </a:solidFill>
                <a:latin typeface="Arial Narrow"/>
                <a:cs typeface="Arial Narrow"/>
              </a:rPr>
              <a:t>r</a:t>
            </a:r>
            <a:r>
              <a:rPr sz="3900" spc="-65" dirty="0">
                <a:solidFill>
                  <a:srgbClr val="FFFB00"/>
                </a:solidFill>
                <a:latin typeface="Arial Narrow"/>
                <a:cs typeface="Arial Narrow"/>
              </a:rPr>
              <a:t>’</a:t>
            </a:r>
            <a:r>
              <a:rPr sz="3900" spc="-20" dirty="0">
                <a:solidFill>
                  <a:srgbClr val="FFFB00"/>
                </a:solidFill>
                <a:latin typeface="Arial Narrow"/>
                <a:cs typeface="Arial Narrow"/>
              </a:rPr>
              <a:t>s</a:t>
            </a:r>
            <a:r>
              <a:rPr sz="3900" spc="-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3900" spc="-20" dirty="0">
                <a:solidFill>
                  <a:srgbClr val="FFFB00"/>
                </a:solidFill>
                <a:latin typeface="Arial Narrow"/>
                <a:cs typeface="Arial Narrow"/>
              </a:rPr>
              <a:t>task:</a:t>
            </a:r>
            <a:endParaRPr sz="3900">
              <a:latin typeface="Arial Narrow"/>
              <a:cs typeface="Arial Narrow"/>
            </a:endParaRPr>
          </a:p>
          <a:p>
            <a:pPr marL="28575" algn="ctr">
              <a:lnSpc>
                <a:spcPts val="4475"/>
              </a:lnSpc>
            </a:pP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Convince</a:t>
            </a:r>
            <a:r>
              <a:rPr sz="3900" spc="-15" dirty="0">
                <a:solidFill>
                  <a:srgbClr val="FFFFFF"/>
                </a:solidFill>
                <a:latin typeface="Arial Narrow"/>
                <a:cs typeface="Arial Narrow"/>
              </a:rPr>
              <a:t> Kelly</a:t>
            </a:r>
            <a:r>
              <a:rPr sz="39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9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stay</a:t>
            </a:r>
            <a:r>
              <a:rPr sz="39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using</a:t>
            </a:r>
            <a:r>
              <a:rPr sz="39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information</a:t>
            </a:r>
            <a:r>
              <a:rPr sz="39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fro</a:t>
            </a:r>
            <a:r>
              <a:rPr sz="3900" spc="-3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9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900" spc="-2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endParaRPr sz="3900">
              <a:latin typeface="Arial Narrow"/>
              <a:cs typeface="Arial Narrow"/>
            </a:endParaRPr>
          </a:p>
          <a:p>
            <a:pPr marL="30480" algn="ctr">
              <a:lnSpc>
                <a:spcPts val="5485"/>
              </a:lnSpc>
            </a:pPr>
            <a:r>
              <a:rPr sz="4650" spc="-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465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46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Arial Narrow"/>
                <a:cs typeface="Arial Narrow"/>
              </a:rPr>
              <a:t>10-yea</a:t>
            </a:r>
            <a:r>
              <a:rPr sz="465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46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50" dirty="0">
                <a:solidFill>
                  <a:srgbClr val="FFFFFF"/>
                </a:solidFill>
                <a:latin typeface="Arial Narrow"/>
                <a:cs typeface="Arial Narrow"/>
              </a:rPr>
              <a:t>Plan Summary</a:t>
            </a:r>
            <a:r>
              <a:rPr sz="465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50" dirty="0">
                <a:solidFill>
                  <a:srgbClr val="FFFFFF"/>
                </a:solidFill>
                <a:latin typeface="Arial Narrow"/>
                <a:cs typeface="Arial Narrow"/>
              </a:rPr>
              <a:t>Page.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587" y="1977809"/>
            <a:ext cx="4328160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60"/>
              </a:lnSpc>
            </a:pP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 th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sam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4100" spc="-5" dirty="0">
                <a:solidFill>
                  <a:srgbClr val="FFFFFF"/>
                </a:solidFill>
                <a:latin typeface="Arial Narrow"/>
                <a:cs typeface="Arial Narrow"/>
              </a:rPr>
              <a:t>partne</a:t>
            </a:r>
            <a:r>
              <a:rPr sz="4100" spc="-18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41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endParaRPr sz="41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11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698500"/>
            <a:ext cx="8521700" cy="88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164" rIns="0" bIns="0" rtlCol="0">
            <a:spAutoFit/>
          </a:bodyPr>
          <a:lstStyle/>
          <a:p>
            <a:pPr marL="370840">
              <a:lnSpc>
                <a:spcPct val="100000"/>
              </a:lnSpc>
            </a:pPr>
            <a:r>
              <a:rPr sz="5100" i="0" spc="-168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62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5100" i="0" spc="-171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51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5100" i="0" spc="-1245" dirty="0">
                <a:solidFill>
                  <a:srgbClr val="FFFFFF"/>
                </a:solidFill>
                <a:latin typeface="Century Gothic"/>
                <a:cs typeface="Century Gothic"/>
              </a:rPr>
              <a:t>emic</a:t>
            </a:r>
            <a:r>
              <a:rPr sz="5100" i="0" spc="-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1764" dirty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5100" i="0" spc="-163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88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5100" i="0" spc="-885" dirty="0">
                <a:solidFill>
                  <a:srgbClr val="FFFFFF"/>
                </a:solidFill>
                <a:latin typeface="Century Gothic"/>
                <a:cs typeface="Century Gothic"/>
              </a:rPr>
              <a:t>hing</a:t>
            </a:r>
            <a:r>
              <a:rPr sz="5100" i="0" spc="-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775" dirty="0">
                <a:solidFill>
                  <a:srgbClr val="FFFFFF"/>
                </a:solidFill>
                <a:latin typeface="Century Gothic"/>
                <a:cs typeface="Century Gothic"/>
              </a:rPr>
              <a:t>wit</a:t>
            </a:r>
            <a:r>
              <a:rPr sz="5100" i="0" spc="-103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5100" i="0" spc="-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925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5100" i="0" spc="-126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5100" i="0" spc="-3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994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5100" i="0" spc="-755" dirty="0">
                <a:solidFill>
                  <a:srgbClr val="FFFFFF"/>
                </a:solidFill>
                <a:latin typeface="Century Gothic"/>
                <a:cs typeface="Century Gothic"/>
              </a:rPr>
              <a:t>0-</a:t>
            </a:r>
            <a:r>
              <a:rPr sz="5100" i="0" spc="-94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5100" i="0" spc="-14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5100" i="0" spc="-150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8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5100" i="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675" dirty="0">
                <a:solidFill>
                  <a:srgbClr val="FFFFFF"/>
                </a:solidFill>
                <a:latin typeface="Century Gothic"/>
                <a:cs typeface="Century Gothic"/>
              </a:rPr>
              <a:t>Pl</a:t>
            </a:r>
            <a:r>
              <a:rPr sz="5100" i="0" spc="-11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0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5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727200"/>
            <a:ext cx="7010400" cy="525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12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5444" y="4516604"/>
            <a:ext cx="7397115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175" algn="ctr">
              <a:lnSpc>
                <a:spcPts val="4390"/>
              </a:lnSpc>
            </a:pP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800" spc="-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Grad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-14 Collaborative</a:t>
            </a:r>
            <a:r>
              <a:rPr sz="38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Model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Delivering</a:t>
            </a:r>
            <a:r>
              <a:rPr sz="38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Guidanc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throug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Classrooms, Advisories,</a:t>
            </a:r>
            <a:r>
              <a:rPr sz="38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Counseling</a:t>
            </a:r>
            <a:r>
              <a:rPr sz="38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800" spc="-5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fice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4100" y="1663700"/>
            <a:ext cx="5410200" cy="176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1133" y="1539810"/>
            <a:ext cx="5664770" cy="2023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6000" y="2095500"/>
            <a:ext cx="215900" cy="13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4536" y="2094438"/>
            <a:ext cx="1828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Verdana"/>
                <a:cs typeface="Verdana"/>
              </a:rPr>
              <a:t>TM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13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1445" y="6585381"/>
            <a:ext cx="745375" cy="7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4704" y="521363"/>
            <a:ext cx="822972" cy="654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0973" y="2844549"/>
            <a:ext cx="28568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400" spc="-15" dirty="0">
                <a:solidFill>
                  <a:srgbClr val="FFFB00"/>
                </a:solidFill>
                <a:latin typeface="Arial"/>
                <a:cs typeface="Arial"/>
              </a:rPr>
              <a:t>Initiative </a:t>
            </a:r>
            <a:r>
              <a:rPr sz="3400" spc="-20" dirty="0">
                <a:solidFill>
                  <a:srgbClr val="FFFB00"/>
                </a:solidFill>
                <a:latin typeface="Arial"/>
                <a:cs typeface="Arial"/>
              </a:rPr>
              <a:t>Goals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4319" y="3453969"/>
            <a:ext cx="6519545" cy="359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ct val="100000"/>
              </a:lnSpc>
            </a:pPr>
            <a:r>
              <a:rPr sz="3400" spc="-20" dirty="0">
                <a:solidFill>
                  <a:srgbClr val="FFFB00"/>
                </a:solidFill>
                <a:latin typeface="Arial Narrow"/>
                <a:cs typeface="Arial Narrow"/>
              </a:rPr>
              <a:t>fo</a:t>
            </a:r>
            <a:r>
              <a:rPr sz="3400" spc="-10" dirty="0">
                <a:solidFill>
                  <a:srgbClr val="FFFB00"/>
                </a:solidFill>
                <a:latin typeface="Arial Narrow"/>
                <a:cs typeface="Arial Narrow"/>
              </a:rPr>
              <a:t>r</a:t>
            </a:r>
            <a:r>
              <a:rPr sz="3400" spc="-15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3400" spc="-20" dirty="0">
                <a:solidFill>
                  <a:srgbClr val="FFFB00"/>
                </a:solidFill>
                <a:latin typeface="Arial Narrow"/>
                <a:cs typeface="Arial Narrow"/>
              </a:rPr>
              <a:t>ALL</a:t>
            </a:r>
            <a:r>
              <a:rPr sz="3400" spc="-105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3400" spc="-20" dirty="0">
                <a:solidFill>
                  <a:srgbClr val="FFFB00"/>
                </a:solidFill>
                <a:latin typeface="Arial Narrow"/>
                <a:cs typeface="Arial Narrow"/>
              </a:rPr>
              <a:t>entering</a:t>
            </a:r>
            <a:r>
              <a:rPr sz="3400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3400" spc="-20" dirty="0">
                <a:solidFill>
                  <a:srgbClr val="FFFB00"/>
                </a:solidFill>
                <a:latin typeface="Arial Narrow"/>
                <a:cs typeface="Arial Narrow"/>
              </a:rPr>
              <a:t>college</a:t>
            </a:r>
            <a:r>
              <a:rPr sz="3400" dirty="0">
                <a:solidFill>
                  <a:srgbClr val="FFFB00"/>
                </a:solidFill>
                <a:latin typeface="Arial Narrow"/>
                <a:cs typeface="Arial Narrow"/>
              </a:rPr>
              <a:t> </a:t>
            </a:r>
            <a:r>
              <a:rPr sz="3400" spc="-15" dirty="0">
                <a:solidFill>
                  <a:srgbClr val="FFFB00"/>
                </a:solidFill>
                <a:latin typeface="Arial Narrow"/>
                <a:cs typeface="Arial Narrow"/>
              </a:rPr>
              <a:t>freshmen:</a:t>
            </a:r>
            <a:endParaRPr sz="3400">
              <a:latin typeface="Arial Narrow"/>
              <a:cs typeface="Arial Narrow"/>
            </a:endParaRPr>
          </a:p>
          <a:p>
            <a:pPr marL="12065" marR="5080" indent="-635" algn="ctr">
              <a:lnSpc>
                <a:spcPct val="125400"/>
              </a:lnSpc>
              <a:spcBef>
                <a:spcPts val="825"/>
              </a:spcBef>
            </a:pP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College</a:t>
            </a:r>
            <a:r>
              <a:rPr sz="4000" b="1" spc="-5" dirty="0">
                <a:solidFill>
                  <a:srgbClr val="FFFFFF"/>
                </a:solidFill>
                <a:latin typeface="Arial Narrow"/>
                <a:cs typeface="Arial Narrow"/>
              </a:rPr>
              <a:t> an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40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Career Ready </a:t>
            </a:r>
            <a:r>
              <a:rPr sz="4000" b="1" spc="-5" dirty="0">
                <a:solidFill>
                  <a:srgbClr val="FFFC78"/>
                </a:solidFill>
                <a:latin typeface="Arial Narrow"/>
                <a:cs typeface="Arial Narrow"/>
              </a:rPr>
              <a:t>Informed</a:t>
            </a:r>
            <a:r>
              <a:rPr sz="4000" b="1" dirty="0">
                <a:solidFill>
                  <a:srgbClr val="FFFC78"/>
                </a:solidFill>
                <a:latin typeface="Arial Narrow"/>
                <a:cs typeface="Arial Narrow"/>
              </a:rPr>
              <a:t>,</a:t>
            </a:r>
            <a:r>
              <a:rPr sz="4000" b="1" spc="10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C78"/>
                </a:solidFill>
                <a:latin typeface="Arial Narrow"/>
                <a:cs typeface="Arial Narrow"/>
              </a:rPr>
              <a:t>Declared</a:t>
            </a:r>
            <a:r>
              <a:rPr sz="4000" b="1" spc="-5" dirty="0">
                <a:solidFill>
                  <a:srgbClr val="FFFC78"/>
                </a:solidFill>
                <a:latin typeface="Arial Narrow"/>
                <a:cs typeface="Arial Narrow"/>
              </a:rPr>
              <a:t> Major 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College</a:t>
            </a:r>
            <a:r>
              <a:rPr sz="40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sz="40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Post-secondary</a:t>
            </a:r>
            <a:r>
              <a:rPr sz="40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Path </a:t>
            </a:r>
            <a:r>
              <a:rPr sz="4000" b="1" spc="-5" dirty="0">
                <a:solidFill>
                  <a:srgbClr val="FFFC78"/>
                </a:solidFill>
                <a:latin typeface="Arial Narrow"/>
                <a:cs typeface="Arial Narrow"/>
              </a:rPr>
              <a:t>10-yea</a:t>
            </a:r>
            <a:r>
              <a:rPr sz="4000" b="1" dirty="0">
                <a:solidFill>
                  <a:srgbClr val="FFFC78"/>
                </a:solidFill>
                <a:latin typeface="Arial Narrow"/>
                <a:cs typeface="Arial Narrow"/>
              </a:rPr>
              <a:t>r</a:t>
            </a:r>
            <a:r>
              <a:rPr sz="4000" b="1" spc="10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C78"/>
                </a:solidFill>
                <a:latin typeface="Arial Narrow"/>
                <a:cs typeface="Arial Narrow"/>
              </a:rPr>
              <a:t>Career &amp;</a:t>
            </a:r>
            <a:r>
              <a:rPr sz="4000" b="1" spc="5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4000" b="1" dirty="0">
                <a:solidFill>
                  <a:srgbClr val="FFFC78"/>
                </a:solidFill>
                <a:latin typeface="Arial Narrow"/>
                <a:cs typeface="Arial Narrow"/>
              </a:rPr>
              <a:t>Education Plan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4100" y="685800"/>
            <a:ext cx="5410200" cy="176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1133" y="559715"/>
            <a:ext cx="5664770" cy="2023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6000" y="1143000"/>
            <a:ext cx="2159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4536" y="1132325"/>
            <a:ext cx="1828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Verdana"/>
                <a:cs typeface="Verdana"/>
              </a:rPr>
              <a:t>TM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14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2100" y="5334000"/>
            <a:ext cx="2120900" cy="200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1260000">
            <a:off x="1877456" y="4604125"/>
            <a:ext cx="3989223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0500" y="4838700"/>
            <a:ext cx="2082800" cy="196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000000">
            <a:off x="4137765" y="4033293"/>
            <a:ext cx="3989223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3200" y="5626100"/>
            <a:ext cx="1805432" cy="1716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840000">
            <a:off x="6764663" y="4853942"/>
            <a:ext cx="4029649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" y="825500"/>
            <a:ext cx="2133600" cy="2044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0700000">
            <a:off x="-458006" y="0"/>
            <a:ext cx="3999490" cy="344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6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48100" y="1143000"/>
            <a:ext cx="2209800" cy="2171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2100000">
            <a:off x="3067350" y="491881"/>
            <a:ext cx="3989223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0" y="584200"/>
            <a:ext cx="2082800" cy="198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 rot="21000000">
            <a:off x="5954088" y="0"/>
            <a:ext cx="3989223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9768" y="5334000"/>
            <a:ext cx="1868932" cy="20086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 rot="20340000">
            <a:off x="-554913" y="4504637"/>
            <a:ext cx="3732277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375" dirty="0">
                <a:solidFill>
                  <a:srgbClr val="005493"/>
                </a:solidFill>
                <a:latin typeface="Arial Narrow"/>
                <a:cs typeface="Arial Narrow"/>
              </a:rPr>
              <a:t>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3403600"/>
            <a:ext cx="8801100" cy="1003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9125" y="3320731"/>
            <a:ext cx="8842375" cy="128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5"/>
              </a:lnSpc>
            </a:pPr>
            <a:r>
              <a:rPr sz="9900" spc="-2660" dirty="0">
                <a:solidFill>
                  <a:srgbClr val="0096FF"/>
                </a:solidFill>
                <a:latin typeface="Century Gothic"/>
                <a:cs typeface="Century Gothic"/>
              </a:rPr>
              <a:t>WHY</a:t>
            </a:r>
            <a:r>
              <a:rPr sz="9900" spc="-705" dirty="0">
                <a:solidFill>
                  <a:srgbClr val="0096FF"/>
                </a:solidFill>
                <a:latin typeface="Century Gothic"/>
                <a:cs typeface="Century Gothic"/>
              </a:rPr>
              <a:t> </a:t>
            </a:r>
            <a:r>
              <a:rPr sz="9900" spc="-3300" dirty="0">
                <a:solidFill>
                  <a:srgbClr val="0096FF"/>
                </a:solidFill>
                <a:latin typeface="Century Gothic"/>
                <a:cs typeface="Century Gothic"/>
              </a:rPr>
              <a:t>A</a:t>
            </a:r>
            <a:r>
              <a:rPr sz="9900" spc="-690" dirty="0">
                <a:solidFill>
                  <a:srgbClr val="0096FF"/>
                </a:solidFill>
                <a:latin typeface="Century Gothic"/>
                <a:cs typeface="Century Gothic"/>
              </a:rPr>
              <a:t> </a:t>
            </a:r>
            <a:r>
              <a:rPr sz="9900" spc="-1935" dirty="0">
                <a:solidFill>
                  <a:srgbClr val="0096FF"/>
                </a:solidFill>
                <a:latin typeface="Century Gothic"/>
                <a:cs typeface="Century Gothic"/>
              </a:rPr>
              <a:t>1</a:t>
            </a:r>
            <a:r>
              <a:rPr sz="9900" spc="-1435" dirty="0">
                <a:solidFill>
                  <a:srgbClr val="0096FF"/>
                </a:solidFill>
                <a:latin typeface="Century Gothic"/>
                <a:cs typeface="Century Gothic"/>
              </a:rPr>
              <a:t>0</a:t>
            </a:r>
            <a:r>
              <a:rPr sz="9900" spc="-1745" dirty="0">
                <a:solidFill>
                  <a:srgbClr val="0096FF"/>
                </a:solidFill>
                <a:latin typeface="Century Gothic"/>
                <a:cs typeface="Century Gothic"/>
              </a:rPr>
              <a:t>-</a:t>
            </a:r>
            <a:r>
              <a:rPr sz="9900" spc="-2290" dirty="0">
                <a:solidFill>
                  <a:srgbClr val="0096FF"/>
                </a:solidFill>
                <a:latin typeface="Century Gothic"/>
                <a:cs typeface="Century Gothic"/>
              </a:rPr>
              <a:t>YEA</a:t>
            </a:r>
            <a:r>
              <a:rPr sz="9900" spc="-2225" dirty="0">
                <a:solidFill>
                  <a:srgbClr val="0096FF"/>
                </a:solidFill>
                <a:latin typeface="Century Gothic"/>
                <a:cs typeface="Century Gothic"/>
              </a:rPr>
              <a:t>R</a:t>
            </a:r>
            <a:r>
              <a:rPr sz="9900" spc="-685" dirty="0">
                <a:solidFill>
                  <a:srgbClr val="0096FF"/>
                </a:solidFill>
                <a:latin typeface="Century Gothic"/>
                <a:cs typeface="Century Gothic"/>
              </a:rPr>
              <a:t> </a:t>
            </a:r>
            <a:r>
              <a:rPr sz="9900" spc="-1825" dirty="0">
                <a:solidFill>
                  <a:srgbClr val="0096FF"/>
                </a:solidFill>
                <a:latin typeface="Century Gothic"/>
                <a:cs typeface="Century Gothic"/>
              </a:rPr>
              <a:t>P</a:t>
            </a:r>
            <a:r>
              <a:rPr sz="9900" spc="-1025" dirty="0">
                <a:solidFill>
                  <a:srgbClr val="0096FF"/>
                </a:solidFill>
                <a:latin typeface="Century Gothic"/>
                <a:cs typeface="Century Gothic"/>
              </a:rPr>
              <a:t>L</a:t>
            </a:r>
            <a:r>
              <a:rPr sz="9900" spc="-2735" dirty="0">
                <a:solidFill>
                  <a:srgbClr val="0096FF"/>
                </a:solidFill>
                <a:latin typeface="Century Gothic"/>
                <a:cs typeface="Century Gothic"/>
              </a:rPr>
              <a:t>AN?</a:t>
            </a:r>
            <a:endParaRPr sz="99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15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400" y="5219700"/>
            <a:ext cx="2120900" cy="208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0500" y="4838700"/>
            <a:ext cx="2082800" cy="196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6700" y="5626100"/>
            <a:ext cx="1741944" cy="1716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609600"/>
            <a:ext cx="2120900" cy="2044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8100" y="433831"/>
            <a:ext cx="2209800" cy="1991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1700" y="609600"/>
            <a:ext cx="2070100" cy="1968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768" y="5334000"/>
            <a:ext cx="1868932" cy="20086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229884" y="80276"/>
            <a:ext cx="9133205" cy="791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55">
              <a:lnSpc>
                <a:spcPct val="100000"/>
              </a:lnSpc>
              <a:tabLst>
                <a:tab pos="6769100" algn="l"/>
              </a:tabLst>
            </a:pPr>
            <a:r>
              <a:rPr sz="22650" spc="3095" dirty="0">
                <a:solidFill>
                  <a:srgbClr val="005493"/>
                </a:solidFill>
                <a:latin typeface="Arial Narrow"/>
                <a:cs typeface="Arial Narrow"/>
              </a:rPr>
              <a:t>0	</a:t>
            </a:r>
            <a:r>
              <a:rPr sz="22650" spc="-5510" dirty="0">
                <a:solidFill>
                  <a:srgbClr val="005493"/>
                </a:solidFill>
                <a:latin typeface="Arial Narrow"/>
                <a:cs typeface="Arial Narrow"/>
              </a:rPr>
              <a:t>1</a:t>
            </a:r>
            <a:endParaRPr sz="226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600"/>
              </a:spcBef>
            </a:pPr>
            <a:r>
              <a:rPr sz="33975" spc="1560" baseline="-15575" dirty="0">
                <a:solidFill>
                  <a:srgbClr val="005493"/>
                </a:solidFill>
                <a:latin typeface="Arial Narrow"/>
                <a:cs typeface="Arial Narrow"/>
              </a:rPr>
              <a:t>0</a:t>
            </a: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</a:t>
            </a:r>
            <a:r>
              <a:rPr sz="22650" spc="-3460" dirty="0">
                <a:solidFill>
                  <a:srgbClr val="005493"/>
                </a:solidFill>
                <a:latin typeface="Arial Narrow"/>
                <a:cs typeface="Arial Narrow"/>
              </a:rPr>
              <a:t>0</a:t>
            </a:r>
            <a:r>
              <a:rPr sz="33975" spc="-3929" baseline="-2452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33975" baseline="-2452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 rot="840000">
            <a:off x="6827605" y="4853942"/>
            <a:ext cx="4029649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 rot="20700000">
            <a:off x="-1563169" y="202670"/>
            <a:ext cx="3524417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5510" dirty="0">
                <a:solidFill>
                  <a:srgbClr val="005493"/>
                </a:solidFill>
                <a:latin typeface="Arial Narrow"/>
                <a:cs typeface="Arial Narrow"/>
              </a:rPr>
              <a:t>1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 rot="2100000">
            <a:off x="3067350" y="0"/>
            <a:ext cx="3989223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-2620" dirty="0">
                <a:solidFill>
                  <a:srgbClr val="005493"/>
                </a:solidFill>
                <a:latin typeface="Arial Narrow"/>
                <a:cs typeface="Arial Narrow"/>
              </a:rPr>
              <a:t>10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 rot="21000000">
            <a:off x="6150090" y="0"/>
            <a:ext cx="3724231" cy="287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650" spc="375" dirty="0">
                <a:solidFill>
                  <a:srgbClr val="005493"/>
                </a:solidFill>
                <a:latin typeface="Arial Narrow"/>
                <a:cs typeface="Arial Narrow"/>
              </a:rPr>
              <a:t>0</a:t>
            </a:r>
            <a:endParaRPr sz="2265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8400" y="1308100"/>
            <a:ext cx="7734300" cy="515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16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433831"/>
            <a:ext cx="9198864" cy="690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4500" y="774700"/>
            <a:ext cx="4660900" cy="621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0860" y="649632"/>
            <a:ext cx="4927451" cy="6474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0264" y="738606"/>
            <a:ext cx="2599690" cy="633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0970">
              <a:lnSpc>
                <a:spcPct val="102099"/>
              </a:lnSpc>
            </a:pPr>
            <a:r>
              <a:rPr sz="5950" b="1" spc="-45" dirty="0">
                <a:solidFill>
                  <a:srgbClr val="FFFC78"/>
                </a:solidFill>
                <a:latin typeface="Arial"/>
                <a:cs typeface="Arial"/>
              </a:rPr>
              <a:t>K</a:t>
            </a:r>
            <a:r>
              <a:rPr sz="4650" spc="-5" dirty="0">
                <a:solidFill>
                  <a:srgbClr val="EBEBEB"/>
                </a:solidFill>
                <a:latin typeface="Arial Narrow"/>
                <a:cs typeface="Arial Narrow"/>
              </a:rPr>
              <a:t>ids </a:t>
            </a:r>
            <a:r>
              <a:rPr sz="5950" b="1" spc="-20" dirty="0">
                <a:solidFill>
                  <a:srgbClr val="FFFC78"/>
                </a:solidFill>
                <a:latin typeface="Arial"/>
                <a:cs typeface="Arial"/>
              </a:rPr>
              <a:t>I</a:t>
            </a:r>
            <a:r>
              <a:rPr sz="4650" dirty="0">
                <a:solidFill>
                  <a:srgbClr val="EBEBEB"/>
                </a:solidFill>
                <a:latin typeface="Arial Narrow"/>
                <a:cs typeface="Arial Narrow"/>
              </a:rPr>
              <a:t>n</a:t>
            </a:r>
            <a:endParaRPr sz="4650">
              <a:latin typeface="Arial Narrow"/>
              <a:cs typeface="Arial Narrow"/>
            </a:endParaRPr>
          </a:p>
          <a:p>
            <a:pPr marL="12700" marR="5080">
              <a:lnSpc>
                <a:spcPct val="102099"/>
              </a:lnSpc>
            </a:pPr>
            <a:r>
              <a:rPr sz="5950" b="1" spc="-40" dirty="0">
                <a:solidFill>
                  <a:srgbClr val="FFFC78"/>
                </a:solidFill>
                <a:latin typeface="Arial"/>
                <a:cs typeface="Arial"/>
              </a:rPr>
              <a:t>P</a:t>
            </a:r>
            <a:r>
              <a:rPr sz="4650" spc="-5" dirty="0">
                <a:solidFill>
                  <a:srgbClr val="EBEBEB"/>
                </a:solidFill>
                <a:latin typeface="Arial Narrow"/>
                <a:cs typeface="Arial Narrow"/>
              </a:rPr>
              <a:t>arents’ </a:t>
            </a:r>
            <a:r>
              <a:rPr sz="5950" b="1" spc="-40" dirty="0">
                <a:solidFill>
                  <a:srgbClr val="FFFC78"/>
                </a:solidFill>
                <a:latin typeface="Arial"/>
                <a:cs typeface="Arial"/>
              </a:rPr>
              <a:t>P</a:t>
            </a:r>
            <a:r>
              <a:rPr sz="4650" spc="-5" dirty="0">
                <a:solidFill>
                  <a:srgbClr val="EBEBEB"/>
                </a:solidFill>
                <a:latin typeface="Arial Narrow"/>
                <a:cs typeface="Arial Narrow"/>
              </a:rPr>
              <a:t>ockets </a:t>
            </a:r>
            <a:r>
              <a:rPr sz="5950" b="1" spc="-40" dirty="0">
                <a:solidFill>
                  <a:srgbClr val="FFFC78"/>
                </a:solidFill>
                <a:latin typeface="Arial"/>
                <a:cs typeface="Arial"/>
              </a:rPr>
              <a:t>E</a:t>
            </a:r>
            <a:r>
              <a:rPr sz="4650" spc="-5" dirty="0">
                <a:solidFill>
                  <a:srgbClr val="EBEBEB"/>
                </a:solidFill>
                <a:latin typeface="Arial Narrow"/>
                <a:cs typeface="Arial Narrow"/>
              </a:rPr>
              <a:t>roding </a:t>
            </a:r>
            <a:r>
              <a:rPr sz="5950" b="1" spc="-45" dirty="0">
                <a:solidFill>
                  <a:srgbClr val="FFFC78"/>
                </a:solidFill>
                <a:latin typeface="Arial"/>
                <a:cs typeface="Arial"/>
              </a:rPr>
              <a:t>R</a:t>
            </a:r>
            <a:r>
              <a:rPr sz="4650" spc="-5" dirty="0">
                <a:solidFill>
                  <a:srgbClr val="EBEBEB"/>
                </a:solidFill>
                <a:latin typeface="Arial Narrow"/>
                <a:cs typeface="Arial Narrow"/>
              </a:rPr>
              <a:t>etirement </a:t>
            </a:r>
            <a:r>
              <a:rPr sz="5950" b="1" spc="-40" dirty="0">
                <a:solidFill>
                  <a:srgbClr val="FFFC78"/>
                </a:solidFill>
                <a:latin typeface="Arial"/>
                <a:cs typeface="Arial"/>
              </a:rPr>
              <a:t>S</a:t>
            </a:r>
            <a:r>
              <a:rPr sz="4650" dirty="0">
                <a:solidFill>
                  <a:srgbClr val="EBEBEB"/>
                </a:solidFill>
                <a:latin typeface="Arial Narrow"/>
                <a:cs typeface="Arial Narrow"/>
              </a:rPr>
              <a:t>avings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17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1445" y="6585381"/>
            <a:ext cx="745375" cy="7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4704" y="521363"/>
            <a:ext cx="822972" cy="654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5300" y="3162300"/>
            <a:ext cx="6781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7200" y="4038600"/>
            <a:ext cx="6642100" cy="774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96512" y="3132247"/>
            <a:ext cx="6644005" cy="168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ts val="7080"/>
              </a:lnSpc>
            </a:pPr>
            <a:r>
              <a:rPr sz="5950" spc="-30" dirty="0">
                <a:solidFill>
                  <a:srgbClr val="F5EC00"/>
                </a:solidFill>
                <a:latin typeface="Arial Narrow"/>
                <a:cs typeface="Arial Narrow"/>
              </a:rPr>
              <a:t>What</a:t>
            </a:r>
            <a:r>
              <a:rPr sz="5950" spc="-5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5950" spc="-30" dirty="0">
                <a:solidFill>
                  <a:srgbClr val="F5EC00"/>
                </a:solidFill>
                <a:latin typeface="Arial Narrow"/>
                <a:cs typeface="Arial Narrow"/>
              </a:rPr>
              <a:t>Research</a:t>
            </a:r>
            <a:r>
              <a:rPr sz="5950" spc="-105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5950" spc="-570" dirty="0">
                <a:solidFill>
                  <a:srgbClr val="F5EC00"/>
                </a:solidFill>
                <a:latin typeface="Arial Narrow"/>
                <a:cs typeface="Arial Narrow"/>
              </a:rPr>
              <a:t>T</a:t>
            </a:r>
            <a:r>
              <a:rPr sz="5950" spc="-25" dirty="0">
                <a:solidFill>
                  <a:srgbClr val="F5EC00"/>
                </a:solidFill>
                <a:latin typeface="Arial Narrow"/>
                <a:cs typeface="Arial Narrow"/>
              </a:rPr>
              <a:t>ells</a:t>
            </a:r>
            <a:r>
              <a:rPr sz="5950" spc="-5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5950" spc="-30" dirty="0">
                <a:solidFill>
                  <a:srgbClr val="F5EC00"/>
                </a:solidFill>
                <a:latin typeface="Arial Narrow"/>
                <a:cs typeface="Arial Narrow"/>
              </a:rPr>
              <a:t>Us</a:t>
            </a:r>
            <a:r>
              <a:rPr sz="5950" spc="-25" dirty="0">
                <a:solidFill>
                  <a:srgbClr val="F5EC00"/>
                </a:solidFill>
                <a:latin typeface="Arial Narrow"/>
                <a:cs typeface="Arial Narrow"/>
              </a:rPr>
              <a:t> About</a:t>
            </a:r>
            <a:r>
              <a:rPr sz="5950" spc="-10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5950" spc="-25" dirty="0">
                <a:solidFill>
                  <a:srgbClr val="F5EC00"/>
                </a:solidFill>
                <a:latin typeface="Arial Narrow"/>
                <a:cs typeface="Arial Narrow"/>
              </a:rPr>
              <a:t>Student</a:t>
            </a:r>
            <a:r>
              <a:rPr sz="5950" spc="-15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5950" spc="-30" dirty="0">
                <a:solidFill>
                  <a:srgbClr val="F5EC00"/>
                </a:solidFill>
                <a:latin typeface="Arial Narrow"/>
                <a:cs typeface="Arial Narrow"/>
              </a:rPr>
              <a:t>Success</a:t>
            </a:r>
            <a:endParaRPr sz="595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18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320800"/>
            <a:ext cx="4064000" cy="519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2089" y="1413929"/>
            <a:ext cx="3822065" cy="4946015"/>
          </a:xfrm>
          <a:custGeom>
            <a:avLst/>
            <a:gdLst/>
            <a:ahLst/>
            <a:cxnLst/>
            <a:rect l="l" t="t" r="r" b="b"/>
            <a:pathLst>
              <a:path w="3822065" h="4946015">
                <a:moveTo>
                  <a:pt x="0" y="4945430"/>
                </a:moveTo>
                <a:lnTo>
                  <a:pt x="3821468" y="4945430"/>
                </a:lnTo>
                <a:lnTo>
                  <a:pt x="3821468" y="0"/>
                </a:lnTo>
                <a:lnTo>
                  <a:pt x="0" y="0"/>
                </a:lnTo>
                <a:lnTo>
                  <a:pt x="0" y="4945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1800" y="2344398"/>
            <a:ext cx="3765854" cy="2849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1414" y="4255046"/>
            <a:ext cx="47967" cy="67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3673" y="4264291"/>
            <a:ext cx="401688" cy="27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53413" y="4089996"/>
            <a:ext cx="14312" cy="21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9352" y="4088650"/>
            <a:ext cx="247942" cy="176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5070" y="4313199"/>
            <a:ext cx="368592" cy="2304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11800" y="5115928"/>
            <a:ext cx="168770" cy="9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1800" y="4926876"/>
            <a:ext cx="461060" cy="1980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5924" y="4923078"/>
            <a:ext cx="50342" cy="1098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3025" y="4432884"/>
            <a:ext cx="1372044" cy="5772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1758" y="4535271"/>
            <a:ext cx="137795" cy="795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0125" y="5193601"/>
            <a:ext cx="21221" cy="37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7891" y="4534293"/>
            <a:ext cx="1194790" cy="6970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797" y="4894910"/>
            <a:ext cx="231343" cy="1276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0814" y="3501288"/>
            <a:ext cx="20002" cy="51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41260" y="3447465"/>
            <a:ext cx="669747" cy="4807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5854" y="3423424"/>
            <a:ext cx="133692" cy="7636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8486" y="3423424"/>
            <a:ext cx="469188" cy="267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47040" y="3402596"/>
            <a:ext cx="1103414" cy="2986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7040" y="3402063"/>
            <a:ext cx="1102982" cy="3025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5091" y="3449929"/>
            <a:ext cx="601091" cy="23624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4568" y="3411499"/>
            <a:ext cx="175971" cy="1577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5767" y="3468280"/>
            <a:ext cx="93408" cy="432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7815" y="5084470"/>
            <a:ext cx="32524" cy="117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67726" y="4090670"/>
            <a:ext cx="28486" cy="20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68030" y="4090670"/>
            <a:ext cx="28790" cy="266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22717" y="4107916"/>
            <a:ext cx="349338" cy="25027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38592" y="4130421"/>
            <a:ext cx="309651" cy="2322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8854" y="5039220"/>
            <a:ext cx="168884" cy="4946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96164" y="4967363"/>
            <a:ext cx="223304" cy="759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5750" y="4553051"/>
            <a:ext cx="1117828" cy="6398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77598" y="510678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543" y="2201"/>
                </a:moveTo>
                <a:lnTo>
                  <a:pt x="1333" y="5384"/>
                </a:lnTo>
                <a:lnTo>
                  <a:pt x="1562" y="5359"/>
                </a:lnTo>
                <a:lnTo>
                  <a:pt x="1206" y="3555"/>
                </a:lnTo>
                <a:lnTo>
                  <a:pt x="543" y="2201"/>
                </a:lnTo>
              </a:path>
              <a:path w="1904" h="5714">
                <a:moveTo>
                  <a:pt x="150" y="620"/>
                </a:moveTo>
                <a:lnTo>
                  <a:pt x="304" y="1714"/>
                </a:lnTo>
                <a:lnTo>
                  <a:pt x="543" y="2201"/>
                </a:lnTo>
                <a:lnTo>
                  <a:pt x="150" y="620"/>
                </a:lnTo>
              </a:path>
              <a:path w="1904" h="5714">
                <a:moveTo>
                  <a:pt x="63" y="0"/>
                </a:moveTo>
                <a:lnTo>
                  <a:pt x="150" y="620"/>
                </a:lnTo>
                <a:lnTo>
                  <a:pt x="63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7572" y="5103152"/>
            <a:ext cx="31495" cy="91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17779" y="4809591"/>
            <a:ext cx="340753" cy="16173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9553" y="4320285"/>
            <a:ext cx="389039" cy="2305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16203" y="4543666"/>
            <a:ext cx="137236" cy="786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79156" y="4358195"/>
            <a:ext cx="62293" cy="4575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3354" y="4401261"/>
            <a:ext cx="707478" cy="40239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66384" y="5029111"/>
            <a:ext cx="326961" cy="7966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6061" y="5001666"/>
            <a:ext cx="252069" cy="6435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53439" y="4344428"/>
            <a:ext cx="357555" cy="2069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20102" y="4550841"/>
            <a:ext cx="133629" cy="721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4257" y="4351947"/>
            <a:ext cx="208927" cy="1423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07046" y="4382389"/>
            <a:ext cx="197307" cy="1225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3180" y="4399343"/>
            <a:ext cx="165976" cy="10773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45060" y="5092662"/>
            <a:ext cx="552132" cy="16341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45060" y="4981054"/>
            <a:ext cx="764273" cy="27501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84264" y="4965191"/>
            <a:ext cx="516331" cy="20076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92188" y="4860810"/>
            <a:ext cx="236766" cy="1364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5503" y="4997234"/>
            <a:ext cx="216293" cy="9544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12268" y="5005959"/>
            <a:ext cx="224929" cy="8011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09333" y="4813122"/>
            <a:ext cx="222110" cy="1885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9276" y="5069776"/>
            <a:ext cx="212991" cy="6534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08077" y="4804587"/>
            <a:ext cx="677100" cy="27569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30340" y="5043335"/>
            <a:ext cx="177736" cy="7291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97739" y="4783264"/>
            <a:ext cx="682840" cy="2865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19468" y="4834864"/>
            <a:ext cx="350342" cy="16127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78587" y="5094503"/>
            <a:ext cx="229730" cy="1121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86576" y="4956263"/>
            <a:ext cx="505612" cy="1913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14592" y="5021478"/>
            <a:ext cx="199148" cy="7509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87540" y="4823307"/>
            <a:ext cx="224129" cy="1418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9333" y="4818062"/>
            <a:ext cx="481393" cy="21328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37197" y="4870919"/>
            <a:ext cx="342671" cy="14657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14325" y="5105107"/>
            <a:ext cx="189699" cy="8253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90817" y="4954803"/>
            <a:ext cx="496722" cy="18258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18872" y="4902072"/>
            <a:ext cx="577164" cy="22470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3741" y="4879644"/>
            <a:ext cx="372186" cy="17665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77481" y="4826444"/>
            <a:ext cx="229489" cy="12500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90881" y="4954460"/>
            <a:ext cx="344246" cy="7465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95377" y="4601578"/>
            <a:ext cx="1216380" cy="42490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31229" y="4606112"/>
            <a:ext cx="884974" cy="3498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96266" y="4955971"/>
            <a:ext cx="342455" cy="8475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35128" y="4614811"/>
            <a:ext cx="884974" cy="35147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99645" y="4966284"/>
            <a:ext cx="339293" cy="8112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38722" y="4622355"/>
            <a:ext cx="881697" cy="34453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86343" y="3531565"/>
            <a:ext cx="293433" cy="32673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96821" y="3475482"/>
            <a:ext cx="682955" cy="71060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36077" y="4165625"/>
            <a:ext cx="186702" cy="16777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1762" y="4185221"/>
            <a:ext cx="241261" cy="18356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52308" y="4312272"/>
            <a:ext cx="90233" cy="7840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48243" y="4097007"/>
            <a:ext cx="70154" cy="7005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15109" y="4118851"/>
            <a:ext cx="276415" cy="22893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15427" y="3536937"/>
            <a:ext cx="913218" cy="80937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41271" y="4126928"/>
            <a:ext cx="280416" cy="24108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37766" y="4167060"/>
            <a:ext cx="235800" cy="18585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90615" y="3667175"/>
            <a:ext cx="656971" cy="19999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47040" y="3628796"/>
            <a:ext cx="461505" cy="13050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87972" y="3658399"/>
            <a:ext cx="420115" cy="9667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34684" y="3738638"/>
            <a:ext cx="613283" cy="6943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47586" y="3696868"/>
            <a:ext cx="418553" cy="8185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88544" y="3688130"/>
            <a:ext cx="377164" cy="7691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70789" y="4507077"/>
            <a:ext cx="644855" cy="33451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53731" y="4470539"/>
            <a:ext cx="140525" cy="8252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26873" y="4972951"/>
            <a:ext cx="115519" cy="3268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0419" y="4551388"/>
            <a:ext cx="134213" cy="7326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41046" y="4907292"/>
            <a:ext cx="221551" cy="6946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54633" y="4472241"/>
            <a:ext cx="152412" cy="87553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61137" y="4553064"/>
            <a:ext cx="797166" cy="35787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67626" y="4494263"/>
            <a:ext cx="646861" cy="34470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24892" y="4966893"/>
            <a:ext cx="116154" cy="3477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38938" y="4622977"/>
            <a:ext cx="882345" cy="349973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59625" y="4624654"/>
            <a:ext cx="663295" cy="28263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61873" y="4501184"/>
            <a:ext cx="616496" cy="32208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58303" y="4495749"/>
            <a:ext cx="114058" cy="6973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54393" y="4559795"/>
            <a:ext cx="511352" cy="26021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63410" y="4511624"/>
            <a:ext cx="619074" cy="32061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67891" y="3655148"/>
            <a:ext cx="136690" cy="92735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76148" y="3215817"/>
            <a:ext cx="1678330" cy="100455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59345" y="3552545"/>
            <a:ext cx="653275" cy="38088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80186" y="3613073"/>
            <a:ext cx="1210182" cy="601941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69201" y="3234778"/>
            <a:ext cx="1266177" cy="80825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61034" y="3562070"/>
            <a:ext cx="643661" cy="374383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70051" y="3257296"/>
            <a:ext cx="1242783" cy="77925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71779" y="4166793"/>
            <a:ext cx="7378" cy="19951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78422" y="3680371"/>
            <a:ext cx="367233" cy="81914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50454" y="3387623"/>
            <a:ext cx="160147" cy="73202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96507" y="3387623"/>
            <a:ext cx="1514094" cy="48207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96533" y="3762286"/>
            <a:ext cx="639281" cy="10444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908990" y="3460610"/>
            <a:ext cx="648741" cy="271081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79311" y="3694125"/>
            <a:ext cx="331406" cy="84188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578625" y="3704920"/>
            <a:ext cx="350469" cy="72136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45630" y="3735006"/>
            <a:ext cx="371132" cy="10060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44233" y="3705428"/>
            <a:ext cx="380593" cy="106832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9374" y="3708755"/>
            <a:ext cx="333235" cy="8685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77389" y="2871508"/>
            <a:ext cx="68745" cy="80721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76500" y="2869984"/>
            <a:ext cx="69634" cy="82435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69238" y="3234093"/>
            <a:ext cx="1056360" cy="98905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43952" y="4216501"/>
            <a:ext cx="31788" cy="4779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49413" y="4232490"/>
            <a:ext cx="312000" cy="20669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54126" y="3869588"/>
            <a:ext cx="605218" cy="284022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72385" y="4159031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6818" y="0"/>
                </a:moveTo>
                <a:lnTo>
                  <a:pt x="6998" y="0"/>
                </a:lnTo>
              </a:path>
            </a:pathLst>
          </a:custGeom>
          <a:ln w="10953">
            <a:solidFill>
              <a:srgbClr val="F693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66356" y="3928249"/>
            <a:ext cx="196037" cy="94957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79158" y="4043032"/>
            <a:ext cx="399656" cy="15505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73773" y="4023207"/>
            <a:ext cx="401408" cy="162648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64858" y="3988790"/>
            <a:ext cx="401497" cy="16404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71322" y="4013555"/>
            <a:ext cx="397878" cy="14964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54417" y="3774376"/>
            <a:ext cx="202755" cy="118922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92378" y="2380005"/>
            <a:ext cx="1680336" cy="124364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89786" y="2373718"/>
            <a:ext cx="1682927" cy="1262418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67650" y="3747884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355" y="0"/>
                </a:moveTo>
                <a:lnTo>
                  <a:pt x="0" y="228"/>
                </a:lnTo>
                <a:lnTo>
                  <a:pt x="812" y="1790"/>
                </a:lnTo>
                <a:lnTo>
                  <a:pt x="1422" y="3225"/>
                </a:lnTo>
                <a:lnTo>
                  <a:pt x="2298" y="4622"/>
                </a:lnTo>
                <a:lnTo>
                  <a:pt x="355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19708" y="3748113"/>
            <a:ext cx="450850" cy="265328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84161" y="3715600"/>
            <a:ext cx="1083729" cy="536333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55382" y="3776878"/>
            <a:ext cx="208457" cy="134556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65122" y="3856050"/>
            <a:ext cx="403720" cy="304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701316" y="3308350"/>
            <a:ext cx="61163" cy="80302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52498" y="3432898"/>
            <a:ext cx="684034" cy="655701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86522" y="3388652"/>
            <a:ext cx="1050010" cy="917359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75740" y="4248035"/>
            <a:ext cx="44373" cy="65163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09382" y="4071124"/>
            <a:ext cx="343115" cy="262153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62036" y="4160265"/>
            <a:ext cx="119976" cy="9478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82014" y="3969473"/>
            <a:ext cx="296506" cy="22458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68602" y="3860660"/>
            <a:ext cx="404558" cy="323557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81669" y="3313531"/>
            <a:ext cx="71513" cy="96583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13419" y="3371113"/>
            <a:ext cx="287896" cy="284606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48280" y="3259899"/>
            <a:ext cx="18897" cy="30403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32367" y="3260344"/>
            <a:ext cx="34810" cy="4800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27503" y="3277946"/>
            <a:ext cx="23710" cy="35585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165960" y="3283318"/>
            <a:ext cx="580643" cy="577341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68843" y="3365220"/>
            <a:ext cx="525729" cy="50231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072907" y="3403015"/>
            <a:ext cx="623214" cy="593877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64233" y="3392817"/>
            <a:ext cx="617435" cy="576656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73161" y="3655720"/>
            <a:ext cx="240258" cy="212178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51624" y="4894414"/>
            <a:ext cx="958748" cy="589711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511800" y="3605796"/>
            <a:ext cx="1886546" cy="272465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11800" y="3601504"/>
            <a:ext cx="1896300" cy="49530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24166" y="3762362"/>
            <a:ext cx="117906" cy="107226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164171" y="3844797"/>
            <a:ext cx="56553" cy="28054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67067" y="3662388"/>
            <a:ext cx="138531" cy="85699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04507" y="3786276"/>
            <a:ext cx="447255" cy="137667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11800" y="3887854"/>
            <a:ext cx="1008265" cy="253171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51080" y="3918254"/>
            <a:ext cx="654215" cy="99529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21843" y="3715524"/>
            <a:ext cx="437870" cy="150202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55144" y="3863390"/>
            <a:ext cx="646201" cy="116586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22999" y="3798404"/>
            <a:ext cx="228460" cy="79768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78079" y="3776865"/>
            <a:ext cx="669696" cy="173253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55080" y="3810063"/>
            <a:ext cx="898042" cy="181775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57632" y="3849420"/>
            <a:ext cx="623697" cy="189293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70853" y="3899395"/>
            <a:ext cx="236943" cy="68897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57620" y="3984955"/>
            <a:ext cx="116077" cy="15671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82447" y="3851173"/>
            <a:ext cx="60693" cy="39255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56261" y="3923944"/>
            <a:ext cx="351294" cy="130962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0631" y="3869753"/>
            <a:ext cx="155867" cy="66636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12839" y="3920566"/>
            <a:ext cx="399402" cy="14923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043140" y="3851744"/>
            <a:ext cx="60858" cy="39827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471132" y="3871480"/>
            <a:ext cx="576110" cy="174751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70408" y="3942435"/>
            <a:ext cx="342861" cy="8055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103998" y="3850030"/>
            <a:ext cx="61747" cy="44221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9089" y="3871214"/>
            <a:ext cx="270421" cy="111201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29399" y="3969842"/>
            <a:ext cx="290931" cy="87172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8086" y="3891572"/>
            <a:ext cx="210362" cy="72034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528841" y="3964216"/>
            <a:ext cx="288086" cy="72275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16623" y="3807993"/>
            <a:ext cx="824636" cy="280022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43090" y="3872852"/>
            <a:ext cx="327977" cy="13376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531940" y="3991432"/>
            <a:ext cx="292976" cy="91973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42594" y="3894251"/>
            <a:ext cx="267500" cy="9083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16941" y="3624783"/>
            <a:ext cx="575411" cy="21134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04978" y="5092153"/>
            <a:ext cx="92163" cy="19926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05601" y="5079656"/>
            <a:ext cx="92214" cy="32423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93574" y="5027586"/>
            <a:ext cx="202590" cy="64414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91719" y="4956543"/>
            <a:ext cx="1043813" cy="460133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13194" y="4848097"/>
            <a:ext cx="269519" cy="119265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85357" y="4910937"/>
            <a:ext cx="477697" cy="151968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62597" y="4803190"/>
            <a:ext cx="291795" cy="108902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65811" y="4988509"/>
            <a:ext cx="113284" cy="34937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59614" y="4929238"/>
            <a:ext cx="312445" cy="88836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70611" y="4912093"/>
            <a:ext cx="199402" cy="76415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63055" y="4804016"/>
            <a:ext cx="300355" cy="130213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945477" y="3415119"/>
            <a:ext cx="10413" cy="180733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945477" y="3149726"/>
            <a:ext cx="791667" cy="446303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955726" y="3389757"/>
            <a:ext cx="583463" cy="220611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988403" y="3208337"/>
            <a:ext cx="699287" cy="343166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77242" y="4896091"/>
            <a:ext cx="195783" cy="49034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771515" y="4766221"/>
            <a:ext cx="700176" cy="156857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960211" y="4771974"/>
            <a:ext cx="482231" cy="124117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511800" y="5098757"/>
            <a:ext cx="593178" cy="74885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11800" y="5092776"/>
            <a:ext cx="592963" cy="80575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778957" y="5081561"/>
            <a:ext cx="323888" cy="62865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809069" y="5021262"/>
            <a:ext cx="582650" cy="10748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89331" y="4823269"/>
            <a:ext cx="478294" cy="204317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99251" y="5013934"/>
            <a:ext cx="289090" cy="78841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86576" y="4849418"/>
            <a:ext cx="487972" cy="169227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21361" y="5018646"/>
            <a:ext cx="167970" cy="4707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88341" y="4842916"/>
            <a:ext cx="482600" cy="178346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093345" y="5010848"/>
            <a:ext cx="293230" cy="70713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420" y="4847158"/>
            <a:ext cx="486600" cy="166776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36512" y="5003177"/>
            <a:ext cx="147980" cy="43167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82562" y="4840287"/>
            <a:ext cx="486346" cy="168097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1757" y="4833581"/>
            <a:ext cx="624776" cy="215417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67678" y="4993792"/>
            <a:ext cx="114884" cy="39471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79095" y="4837976"/>
            <a:ext cx="488556" cy="165201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99999" y="4825530"/>
            <a:ext cx="264414" cy="107835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943673" y="4793538"/>
            <a:ext cx="80911" cy="114528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915987" y="3917810"/>
            <a:ext cx="590638" cy="259232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16521" y="3919423"/>
            <a:ext cx="596188" cy="277482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17014" y="3920325"/>
            <a:ext cx="225018" cy="229895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35557" y="3858552"/>
            <a:ext cx="706475" cy="675741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74813" y="4342510"/>
            <a:ext cx="95986" cy="86918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10639" y="4485170"/>
            <a:ext cx="63119" cy="67881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363523" y="4503788"/>
            <a:ext cx="485965" cy="357174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056000" y="3851465"/>
            <a:ext cx="430215" cy="404764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74774" y="4186085"/>
            <a:ext cx="254457" cy="21403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67916" y="4333405"/>
            <a:ext cx="81394" cy="66662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63064" y="3431552"/>
            <a:ext cx="26720" cy="25095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59914" y="2979254"/>
            <a:ext cx="439927" cy="47752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47722" y="3348063"/>
            <a:ext cx="98209" cy="103276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843327" y="2950641"/>
            <a:ext cx="34023" cy="39509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34171" y="3067278"/>
            <a:ext cx="340309" cy="360387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47023" y="3346475"/>
            <a:ext cx="87007" cy="82499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3181" y="2988297"/>
            <a:ext cx="411035" cy="414858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408392" y="3614115"/>
            <a:ext cx="194716" cy="87185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408174" y="3614115"/>
            <a:ext cx="195848" cy="142697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422972" y="3666997"/>
            <a:ext cx="182664" cy="95364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205230" y="3701250"/>
            <a:ext cx="217741" cy="143548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19188" y="3756812"/>
            <a:ext cx="205333" cy="94843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18872" y="3809009"/>
            <a:ext cx="735380" cy="250710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8994" y="3249155"/>
            <a:ext cx="556768" cy="324637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48841" y="3243643"/>
            <a:ext cx="556920" cy="333756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47521" y="3238893"/>
            <a:ext cx="555104" cy="324764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11800" y="4137088"/>
            <a:ext cx="1028966" cy="133311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623684" y="4186745"/>
            <a:ext cx="160477" cy="77127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528689" y="4164025"/>
            <a:ext cx="247459" cy="85356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527203" y="4083494"/>
            <a:ext cx="242811" cy="135166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539712" y="4153611"/>
            <a:ext cx="231254" cy="69659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631089" y="4220374"/>
            <a:ext cx="160997" cy="75857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11800" y="4088015"/>
            <a:ext cx="1015403" cy="109372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20065" y="4036352"/>
            <a:ext cx="234061" cy="100736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11800" y="4248797"/>
            <a:ext cx="875220" cy="77009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511800" y="4201439"/>
            <a:ext cx="1022032" cy="91330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11800" y="4227779"/>
            <a:ext cx="1126528" cy="13783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11800" y="4282617"/>
            <a:ext cx="1075029" cy="111251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11800" y="4568835"/>
            <a:ext cx="94386" cy="81624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1800" y="3995788"/>
            <a:ext cx="1910067" cy="411759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511800" y="4318952"/>
            <a:ext cx="1040688" cy="255549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438201" y="3456775"/>
            <a:ext cx="2029002" cy="1261478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440004" y="4367326"/>
            <a:ext cx="903566" cy="381647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449733" y="4391368"/>
            <a:ext cx="899680" cy="359016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450177" y="4421200"/>
            <a:ext cx="843495" cy="345020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8125" y="3660889"/>
            <a:ext cx="329692" cy="261734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73682" y="3631222"/>
            <a:ext cx="286613" cy="192011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317384" y="3464382"/>
            <a:ext cx="1179842" cy="902944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332306" y="4183354"/>
            <a:ext cx="336930" cy="208013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343571" y="4220933"/>
            <a:ext cx="300380" cy="182600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421867" y="3753929"/>
            <a:ext cx="495261" cy="267208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814043" y="3761270"/>
            <a:ext cx="87273" cy="101904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809966" y="3922623"/>
            <a:ext cx="68579" cy="56680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97113" y="3896791"/>
            <a:ext cx="73761" cy="66827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424737" y="3798074"/>
            <a:ext cx="389305" cy="225475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781087" y="3863175"/>
            <a:ext cx="77038" cy="74129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425638" y="3800144"/>
            <a:ext cx="416420" cy="247904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701942" y="3979303"/>
            <a:ext cx="1116609" cy="608723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296302" y="3980675"/>
            <a:ext cx="543648" cy="353618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94893" y="3963619"/>
            <a:ext cx="1122959" cy="564756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694576" y="3937304"/>
            <a:ext cx="1115390" cy="568705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90040" y="3902989"/>
            <a:ext cx="205397" cy="156476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591856" y="3933799"/>
            <a:ext cx="205257" cy="129349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32420" y="3881437"/>
            <a:ext cx="148666" cy="107353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747546" y="3614839"/>
            <a:ext cx="647484" cy="539127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148904" y="3518890"/>
            <a:ext cx="364286" cy="337159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60110" y="4712449"/>
            <a:ext cx="695236" cy="112077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60504" y="4719510"/>
            <a:ext cx="658964" cy="148780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921578" y="4723625"/>
            <a:ext cx="507415" cy="129400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68098" y="4754562"/>
            <a:ext cx="661339" cy="132384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956134" y="4755972"/>
            <a:ext cx="478332" cy="112064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160296" y="3451339"/>
            <a:ext cx="302641" cy="241922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159242" y="3428974"/>
            <a:ext cx="300672" cy="258114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200517" y="3403155"/>
            <a:ext cx="246506" cy="225437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214385" y="3427666"/>
            <a:ext cx="233337" cy="202234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199488" y="3401212"/>
            <a:ext cx="234683" cy="200317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749366" y="4588027"/>
            <a:ext cx="984211" cy="207860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73875" y="4134243"/>
            <a:ext cx="955713" cy="498817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755856" y="4689487"/>
            <a:ext cx="682345" cy="132676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05919" y="4527867"/>
            <a:ext cx="967955" cy="225120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49110" y="4498962"/>
            <a:ext cx="127165" cy="113334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683184" y="4385043"/>
            <a:ext cx="245960" cy="102209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673012" y="4352632"/>
            <a:ext cx="248412" cy="111099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797154" y="4013441"/>
            <a:ext cx="627583" cy="267677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799783" y="4021137"/>
            <a:ext cx="625855" cy="284391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249629" y="4023550"/>
            <a:ext cx="185356" cy="104228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643217" y="4271314"/>
            <a:ext cx="156565" cy="55943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601754" y="4483620"/>
            <a:ext cx="940765" cy="164706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372377" y="4281119"/>
            <a:ext cx="550278" cy="288493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600585" y="4447273"/>
            <a:ext cx="1023404" cy="147523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552488" y="4331055"/>
            <a:ext cx="47307" cy="45288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594400" y="4340999"/>
            <a:ext cx="966012" cy="135947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654622" y="4127779"/>
            <a:ext cx="603923" cy="248602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657923" y="4262386"/>
            <a:ext cx="339572" cy="127228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256094" y="4058996"/>
            <a:ext cx="142532" cy="75844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599796" y="4287850"/>
            <a:ext cx="370065" cy="159423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220421" y="4377944"/>
            <a:ext cx="400151" cy="156209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596610" y="4468088"/>
            <a:ext cx="635977" cy="109196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596140" y="4366234"/>
            <a:ext cx="1006487" cy="137560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595581" y="4376343"/>
            <a:ext cx="967600" cy="115974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520978" y="4090136"/>
            <a:ext cx="55054" cy="44107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929145" y="4116971"/>
            <a:ext cx="599605" cy="300799"/>
          </a:xfrm>
          <a:prstGeom prst="rect">
            <a:avLst/>
          </a:prstGeom>
          <a:blipFill>
            <a:blip r:embed="rId3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910933" y="4055440"/>
            <a:ext cx="687044" cy="348741"/>
          </a:xfrm>
          <a:prstGeom prst="rect">
            <a:avLst/>
          </a:prstGeom>
          <a:blipFill>
            <a:blip r:embed="rId3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944029" y="4018508"/>
            <a:ext cx="679526" cy="365518"/>
          </a:xfrm>
          <a:prstGeom prst="rect">
            <a:avLst/>
          </a:prstGeom>
          <a:blipFill>
            <a:blip r:embed="rId3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976846" y="3947248"/>
            <a:ext cx="670267" cy="402653"/>
          </a:xfrm>
          <a:prstGeom prst="rect">
            <a:avLst/>
          </a:prstGeom>
          <a:blipFill>
            <a:blip r:embed="rId3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990905" y="4134840"/>
            <a:ext cx="274523" cy="134429"/>
          </a:xfrm>
          <a:prstGeom prst="rect">
            <a:avLst/>
          </a:prstGeom>
          <a:blipFill>
            <a:blip r:embed="rId3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258545" y="4066743"/>
            <a:ext cx="144767" cy="87299"/>
          </a:xfrm>
          <a:prstGeom prst="rect">
            <a:avLst/>
          </a:prstGeom>
          <a:blipFill>
            <a:blip r:embed="rId3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277975" y="3979951"/>
            <a:ext cx="337629" cy="167081"/>
          </a:xfrm>
          <a:prstGeom prst="rect">
            <a:avLst/>
          </a:prstGeom>
          <a:blipFill>
            <a:blip r:embed="rId3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405611" y="3984752"/>
            <a:ext cx="205028" cy="118732"/>
          </a:xfrm>
          <a:prstGeom prst="rect">
            <a:avLst/>
          </a:prstGeom>
          <a:blipFill>
            <a:blip r:embed="rId3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997496" y="4147032"/>
            <a:ext cx="284657" cy="127507"/>
          </a:xfrm>
          <a:prstGeom prst="rect">
            <a:avLst/>
          </a:prstGeom>
          <a:blipFill>
            <a:blip r:embed="rId3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280275" y="4085056"/>
            <a:ext cx="127279" cy="67005"/>
          </a:xfrm>
          <a:prstGeom prst="rect">
            <a:avLst/>
          </a:prstGeom>
          <a:blipFill>
            <a:blip r:embed="rId3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999211" y="4159097"/>
            <a:ext cx="273329" cy="130975"/>
          </a:xfrm>
          <a:prstGeom prst="rect">
            <a:avLst/>
          </a:prstGeom>
          <a:blipFill>
            <a:blip r:embed="rId3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267270" y="4016260"/>
            <a:ext cx="315061" cy="157022"/>
          </a:xfrm>
          <a:prstGeom prst="rect">
            <a:avLst/>
          </a:prstGeom>
          <a:blipFill>
            <a:blip r:embed="rId3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04304" y="4114088"/>
            <a:ext cx="416064" cy="196786"/>
          </a:xfrm>
          <a:prstGeom prst="rect">
            <a:avLst/>
          </a:prstGeom>
          <a:blipFill>
            <a:blip r:embed="rId3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272540" y="4103484"/>
            <a:ext cx="144691" cy="80467"/>
          </a:xfrm>
          <a:prstGeom prst="rect">
            <a:avLst/>
          </a:prstGeom>
          <a:blipFill>
            <a:blip r:embed="rId3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456678" y="4050385"/>
            <a:ext cx="96126" cy="56489"/>
          </a:xfrm>
          <a:prstGeom prst="rect">
            <a:avLst/>
          </a:prstGeom>
          <a:blipFill>
            <a:blip r:embed="rId3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012228" y="4102404"/>
            <a:ext cx="446303" cy="213042"/>
          </a:xfrm>
          <a:prstGeom prst="rect">
            <a:avLst/>
          </a:prstGeom>
          <a:blipFill>
            <a:blip r:embed="rId3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11161" y="4121683"/>
            <a:ext cx="409943" cy="192417"/>
          </a:xfrm>
          <a:prstGeom prst="rect">
            <a:avLst/>
          </a:prstGeom>
          <a:blipFill>
            <a:blip r:embed="rId3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511800" y="4826028"/>
            <a:ext cx="73863" cy="49437"/>
          </a:xfrm>
          <a:prstGeom prst="rect">
            <a:avLst/>
          </a:prstGeom>
          <a:blipFill>
            <a:blip r:embed="rId3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511800" y="4826863"/>
            <a:ext cx="293319" cy="237880"/>
          </a:xfrm>
          <a:prstGeom prst="rect">
            <a:avLst/>
          </a:prstGeom>
          <a:blipFill>
            <a:blip r:embed="rId3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585663" y="4829225"/>
            <a:ext cx="197205" cy="126580"/>
          </a:xfrm>
          <a:prstGeom prst="rect">
            <a:avLst/>
          </a:prstGeom>
          <a:blipFill>
            <a:blip r:embed="rId3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511800" y="4753093"/>
            <a:ext cx="113804" cy="73973"/>
          </a:xfrm>
          <a:prstGeom prst="rect">
            <a:avLst/>
          </a:prstGeom>
          <a:blipFill>
            <a:blip r:embed="rId3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11800" y="4646137"/>
            <a:ext cx="259714" cy="247108"/>
          </a:xfrm>
          <a:prstGeom prst="rect">
            <a:avLst/>
          </a:prstGeom>
          <a:blipFill>
            <a:blip r:embed="rId3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606186" y="4650460"/>
            <a:ext cx="143179" cy="105041"/>
          </a:xfrm>
          <a:prstGeom prst="rect">
            <a:avLst/>
          </a:prstGeom>
          <a:blipFill>
            <a:blip r:embed="rId3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494231" y="4502403"/>
            <a:ext cx="202539" cy="139941"/>
          </a:xfrm>
          <a:prstGeom prst="rect">
            <a:avLst/>
          </a:prstGeom>
          <a:blipFill>
            <a:blip r:embed="rId3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143140" y="4801300"/>
            <a:ext cx="204050" cy="113281"/>
          </a:xfrm>
          <a:prstGeom prst="rect">
            <a:avLst/>
          </a:prstGeom>
          <a:blipFill>
            <a:blip r:embed="rId3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131443" y="4776241"/>
            <a:ext cx="232079" cy="146329"/>
          </a:xfrm>
          <a:prstGeom prst="rect">
            <a:avLst/>
          </a:prstGeom>
          <a:blipFill>
            <a:blip r:embed="rId3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480579" y="4482210"/>
            <a:ext cx="207822" cy="147142"/>
          </a:xfrm>
          <a:prstGeom prst="rect">
            <a:avLst/>
          </a:prstGeom>
          <a:blipFill>
            <a:blip r:embed="rId3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470508" y="4467161"/>
            <a:ext cx="204063" cy="140373"/>
          </a:xfrm>
          <a:prstGeom prst="rect">
            <a:avLst/>
          </a:prstGeom>
          <a:blipFill>
            <a:blip r:embed="rId3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059815" y="4311777"/>
            <a:ext cx="755294" cy="471487"/>
          </a:xfrm>
          <a:prstGeom prst="rect">
            <a:avLst/>
          </a:prstGeom>
          <a:blipFill>
            <a:blip r:embed="rId3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057237" y="4403953"/>
            <a:ext cx="624992" cy="358787"/>
          </a:xfrm>
          <a:prstGeom prst="rect">
            <a:avLst/>
          </a:prstGeom>
          <a:blipFill>
            <a:blip r:embed="rId3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058647" y="4433150"/>
            <a:ext cx="585203" cy="331863"/>
          </a:xfrm>
          <a:prstGeom prst="rect">
            <a:avLst/>
          </a:prstGeom>
          <a:blipFill>
            <a:blip r:embed="rId3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120115" y="4758131"/>
            <a:ext cx="224523" cy="132562"/>
          </a:xfrm>
          <a:prstGeom prst="rect">
            <a:avLst/>
          </a:prstGeom>
          <a:blipFill>
            <a:blip r:embed="rId3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111669" y="4629353"/>
            <a:ext cx="390842" cy="246189"/>
          </a:xfrm>
          <a:prstGeom prst="rect">
            <a:avLst/>
          </a:prstGeom>
          <a:blipFill>
            <a:blip r:embed="rId3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128954" y="4772253"/>
            <a:ext cx="218198" cy="122656"/>
          </a:xfrm>
          <a:prstGeom prst="rect">
            <a:avLst/>
          </a:prstGeom>
          <a:blipFill>
            <a:blip r:embed="rId3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464615" y="4607534"/>
            <a:ext cx="29616" cy="31686"/>
          </a:xfrm>
          <a:prstGeom prst="rect">
            <a:avLst/>
          </a:prstGeom>
          <a:blipFill>
            <a:blip r:embed="rId3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069277" y="4572571"/>
            <a:ext cx="411302" cy="245491"/>
          </a:xfrm>
          <a:prstGeom prst="rect">
            <a:avLst/>
          </a:prstGeom>
          <a:blipFill>
            <a:blip r:embed="rId3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106970" y="4639221"/>
            <a:ext cx="378371" cy="221589"/>
          </a:xfrm>
          <a:prstGeom prst="rect">
            <a:avLst/>
          </a:prstGeom>
          <a:blipFill>
            <a:blip r:embed="rId3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087869" y="4612805"/>
            <a:ext cx="390423" cy="213639"/>
          </a:xfrm>
          <a:prstGeom prst="rect">
            <a:avLst/>
          </a:prstGeom>
          <a:blipFill>
            <a:blip r:embed="rId3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104468" y="4656963"/>
            <a:ext cx="347294" cy="195567"/>
          </a:xfrm>
          <a:prstGeom prst="rect">
            <a:avLst/>
          </a:prstGeom>
          <a:blipFill>
            <a:blip r:embed="rId3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092454" y="4637798"/>
            <a:ext cx="356857" cy="210299"/>
          </a:xfrm>
          <a:prstGeom prst="rect">
            <a:avLst/>
          </a:prstGeom>
          <a:blipFill>
            <a:blip r:embed="rId3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744714" y="4368012"/>
            <a:ext cx="107594" cy="78219"/>
          </a:xfrm>
          <a:prstGeom prst="rect">
            <a:avLst/>
          </a:prstGeom>
          <a:blipFill>
            <a:blip r:embed="rId3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669148" y="4368787"/>
            <a:ext cx="198767" cy="145529"/>
          </a:xfrm>
          <a:prstGeom prst="rect">
            <a:avLst/>
          </a:prstGeom>
          <a:blipFill>
            <a:blip r:embed="rId3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664525" y="4314025"/>
            <a:ext cx="173240" cy="160121"/>
          </a:xfrm>
          <a:prstGeom prst="rect">
            <a:avLst/>
          </a:prstGeom>
          <a:blipFill>
            <a:blip r:embed="rId3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642364" y="4314494"/>
            <a:ext cx="194398" cy="152666"/>
          </a:xfrm>
          <a:prstGeom prst="rect">
            <a:avLst/>
          </a:prstGeom>
          <a:blipFill>
            <a:blip r:embed="rId3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713065" y="4352912"/>
            <a:ext cx="138696" cy="107289"/>
          </a:xfrm>
          <a:prstGeom prst="rect">
            <a:avLst/>
          </a:prstGeom>
          <a:blipFill>
            <a:blip r:embed="rId3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709471" y="4347781"/>
            <a:ext cx="191719" cy="137388"/>
          </a:xfrm>
          <a:prstGeom prst="rect">
            <a:avLst/>
          </a:prstGeom>
          <a:blipFill>
            <a:blip r:embed="rId3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509561" y="4400118"/>
            <a:ext cx="387299" cy="266382"/>
          </a:xfrm>
          <a:prstGeom prst="rect">
            <a:avLst/>
          </a:prstGeom>
          <a:blipFill>
            <a:blip r:embed="rId3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02512" y="4514316"/>
            <a:ext cx="201383" cy="138925"/>
          </a:xfrm>
          <a:prstGeom prst="rect">
            <a:avLst/>
          </a:prstGeom>
          <a:blipFill>
            <a:blip r:embed="rId3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806258" y="4479391"/>
            <a:ext cx="29298" cy="24396"/>
          </a:xfrm>
          <a:prstGeom prst="rect">
            <a:avLst/>
          </a:prstGeom>
          <a:blipFill>
            <a:blip r:embed="rId3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347153" y="4460659"/>
            <a:ext cx="484073" cy="333819"/>
          </a:xfrm>
          <a:prstGeom prst="rect">
            <a:avLst/>
          </a:prstGeom>
          <a:blipFill>
            <a:blip r:embed="rId3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358798" y="4497781"/>
            <a:ext cx="451840" cy="304012"/>
          </a:xfrm>
          <a:prstGeom prst="rect">
            <a:avLst/>
          </a:prstGeom>
          <a:blipFill>
            <a:blip r:embed="rId3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328611" y="4642345"/>
            <a:ext cx="189636" cy="129908"/>
          </a:xfrm>
          <a:prstGeom prst="rect">
            <a:avLst/>
          </a:prstGeom>
          <a:blipFill>
            <a:blip r:embed="rId3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344638" y="4666500"/>
            <a:ext cx="176110" cy="109740"/>
          </a:xfrm>
          <a:prstGeom prst="rect">
            <a:avLst/>
          </a:prstGeom>
          <a:blipFill>
            <a:blip r:embed="rId3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696771" y="4390681"/>
            <a:ext cx="178041" cy="133743"/>
          </a:xfrm>
          <a:prstGeom prst="rect">
            <a:avLst/>
          </a:prstGeom>
          <a:blipFill>
            <a:blip r:embed="rId3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024442" y="2602001"/>
            <a:ext cx="11912" cy="25476"/>
          </a:xfrm>
          <a:prstGeom prst="rect">
            <a:avLst/>
          </a:prstGeom>
          <a:blipFill>
            <a:blip r:embed="rId3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161741" y="2464193"/>
            <a:ext cx="20739" cy="27686"/>
          </a:xfrm>
          <a:prstGeom prst="rect">
            <a:avLst/>
          </a:prstGeom>
          <a:blipFill>
            <a:blip r:embed="rId3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59481" y="2322852"/>
            <a:ext cx="118173" cy="169116"/>
          </a:xfrm>
          <a:prstGeom prst="rect">
            <a:avLst/>
          </a:prstGeom>
          <a:blipFill>
            <a:blip r:embed="rId3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29865" y="2322584"/>
            <a:ext cx="247789" cy="298721"/>
          </a:xfrm>
          <a:prstGeom prst="rect">
            <a:avLst/>
          </a:prstGeom>
          <a:blipFill>
            <a:blip r:embed="rId3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892502" y="2744266"/>
            <a:ext cx="1435" cy="3581"/>
          </a:xfrm>
          <a:prstGeom prst="rect">
            <a:avLst/>
          </a:prstGeom>
          <a:blipFill>
            <a:blip r:embed="rId3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890393" y="2728023"/>
            <a:ext cx="13119" cy="19735"/>
          </a:xfrm>
          <a:prstGeom prst="rect">
            <a:avLst/>
          </a:prstGeom>
          <a:blipFill>
            <a:blip r:embed="rId3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023463" y="2448699"/>
            <a:ext cx="127698" cy="159778"/>
          </a:xfrm>
          <a:prstGeom prst="rect">
            <a:avLst/>
          </a:prstGeom>
          <a:blipFill>
            <a:blip r:embed="rId3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900032" y="2593047"/>
            <a:ext cx="120776" cy="144157"/>
          </a:xfrm>
          <a:prstGeom prst="rect">
            <a:avLst/>
          </a:prstGeom>
          <a:blipFill>
            <a:blip r:embed="rId3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150324" y="2282381"/>
            <a:ext cx="127330" cy="200214"/>
          </a:xfrm>
          <a:prstGeom prst="rect">
            <a:avLst/>
          </a:prstGeom>
          <a:blipFill>
            <a:blip r:embed="rId3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992552" y="2519679"/>
            <a:ext cx="2743" cy="9283"/>
          </a:xfrm>
          <a:prstGeom prst="rect">
            <a:avLst/>
          </a:prstGeom>
          <a:blipFill>
            <a:blip r:embed="rId3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992552" y="2170691"/>
            <a:ext cx="285102" cy="358107"/>
          </a:xfrm>
          <a:prstGeom prst="rect">
            <a:avLst/>
          </a:prstGeom>
          <a:blipFill>
            <a:blip r:embed="rId3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237840" y="2206208"/>
            <a:ext cx="39814" cy="58874"/>
          </a:xfrm>
          <a:prstGeom prst="rect">
            <a:avLst/>
          </a:prstGeom>
          <a:blipFill>
            <a:blip r:embed="rId3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894533" y="2842094"/>
            <a:ext cx="151815" cy="168008"/>
          </a:xfrm>
          <a:prstGeom prst="rect">
            <a:avLst/>
          </a:prstGeom>
          <a:blipFill>
            <a:blip r:embed="rId4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891168" y="2680258"/>
            <a:ext cx="243230" cy="333057"/>
          </a:xfrm>
          <a:prstGeom prst="rect">
            <a:avLst/>
          </a:prstGeom>
          <a:blipFill>
            <a:blip r:embed="rId4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952776" y="2873257"/>
            <a:ext cx="90663" cy="116017"/>
          </a:xfrm>
          <a:prstGeom prst="rect">
            <a:avLst/>
          </a:prstGeom>
          <a:blipFill>
            <a:blip r:embed="rId4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952776" y="2774429"/>
            <a:ext cx="167754" cy="222453"/>
          </a:xfrm>
          <a:prstGeom prst="rect">
            <a:avLst/>
          </a:prstGeom>
          <a:blipFill>
            <a:blip r:embed="rId4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075851" y="2627259"/>
            <a:ext cx="201802" cy="283047"/>
          </a:xfrm>
          <a:prstGeom prst="rect">
            <a:avLst/>
          </a:prstGeom>
          <a:blipFill>
            <a:blip r:embed="rId4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075749" y="2599833"/>
            <a:ext cx="201904" cy="310523"/>
          </a:xfrm>
          <a:prstGeom prst="rect">
            <a:avLst/>
          </a:prstGeom>
          <a:blipFill>
            <a:blip r:embed="rId4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091523" y="2600587"/>
            <a:ext cx="186131" cy="282134"/>
          </a:xfrm>
          <a:prstGeom prst="rect">
            <a:avLst/>
          </a:prstGeom>
          <a:blipFill>
            <a:blip r:embed="rId4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879217" y="2738742"/>
            <a:ext cx="10922" cy="10960"/>
          </a:xfrm>
          <a:prstGeom prst="rect">
            <a:avLst/>
          </a:prstGeom>
          <a:blipFill>
            <a:blip r:embed="rId4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879192" y="2736278"/>
            <a:ext cx="11201" cy="13423"/>
          </a:xfrm>
          <a:prstGeom prst="rect">
            <a:avLst/>
          </a:prstGeom>
          <a:blipFill>
            <a:blip r:embed="rId4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889530" y="2725712"/>
            <a:ext cx="10502" cy="12865"/>
          </a:xfrm>
          <a:prstGeom prst="rect">
            <a:avLst/>
          </a:prstGeom>
          <a:blipFill>
            <a:blip r:embed="rId4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899182" y="2591460"/>
            <a:ext cx="119545" cy="136563"/>
          </a:xfrm>
          <a:prstGeom prst="rect">
            <a:avLst/>
          </a:prstGeom>
          <a:blipFill>
            <a:blip r:embed="rId4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003830" y="2178910"/>
            <a:ext cx="273824" cy="339600"/>
          </a:xfrm>
          <a:prstGeom prst="rect">
            <a:avLst/>
          </a:prstGeom>
          <a:blipFill>
            <a:blip r:embed="rId4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018244" y="2390025"/>
            <a:ext cx="175310" cy="215658"/>
          </a:xfrm>
          <a:prstGeom prst="rect">
            <a:avLst/>
          </a:prstGeom>
          <a:blipFill>
            <a:blip r:embed="rId4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040507" y="2263863"/>
            <a:ext cx="232956" cy="302018"/>
          </a:xfrm>
          <a:prstGeom prst="rect">
            <a:avLst/>
          </a:prstGeom>
          <a:blipFill>
            <a:blip r:embed="rId4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031896" y="2389898"/>
            <a:ext cx="161112" cy="201917"/>
          </a:xfrm>
          <a:prstGeom prst="rect">
            <a:avLst/>
          </a:prstGeom>
          <a:blipFill>
            <a:blip r:embed="rId4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031351" y="2495651"/>
            <a:ext cx="70878" cy="92570"/>
          </a:xfrm>
          <a:prstGeom prst="rect">
            <a:avLst/>
          </a:prstGeom>
          <a:blipFill>
            <a:blip r:embed="rId4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239198" y="2213149"/>
            <a:ext cx="38455" cy="80851"/>
          </a:xfrm>
          <a:prstGeom prst="rect">
            <a:avLst/>
          </a:prstGeom>
          <a:blipFill>
            <a:blip r:embed="rId4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192971" y="2274541"/>
            <a:ext cx="84683" cy="121593"/>
          </a:xfrm>
          <a:prstGeom prst="rect">
            <a:avLst/>
          </a:prstGeom>
          <a:blipFill>
            <a:blip r:embed="rId4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571814" y="2781909"/>
            <a:ext cx="275399" cy="267271"/>
          </a:xfrm>
          <a:prstGeom prst="rect">
            <a:avLst/>
          </a:prstGeom>
          <a:blipFill>
            <a:blip r:embed="rId4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562492" y="2706623"/>
            <a:ext cx="319570" cy="342557"/>
          </a:xfrm>
          <a:prstGeom prst="rect">
            <a:avLst/>
          </a:prstGeom>
          <a:blipFill>
            <a:blip r:embed="rId4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878849" y="2626499"/>
            <a:ext cx="74625" cy="89166"/>
          </a:xfrm>
          <a:prstGeom prst="rect">
            <a:avLst/>
          </a:prstGeom>
          <a:blipFill>
            <a:blip r:embed="rId4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874569" y="2593632"/>
            <a:ext cx="109588" cy="153898"/>
          </a:xfrm>
          <a:prstGeom prst="rect">
            <a:avLst/>
          </a:prstGeom>
          <a:blipFill>
            <a:blip r:embed="rId4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885173" y="2609646"/>
            <a:ext cx="105689" cy="125615"/>
          </a:xfrm>
          <a:prstGeom prst="rect">
            <a:avLst/>
          </a:prstGeom>
          <a:blipFill>
            <a:blip r:embed="rId4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586711" y="2705011"/>
            <a:ext cx="307314" cy="312813"/>
          </a:xfrm>
          <a:prstGeom prst="rect">
            <a:avLst/>
          </a:prstGeom>
          <a:blipFill>
            <a:blip r:embed="rId4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874023" y="2602395"/>
            <a:ext cx="112102" cy="132168"/>
          </a:xfrm>
          <a:prstGeom prst="rect">
            <a:avLst/>
          </a:prstGeom>
          <a:blipFill>
            <a:blip r:embed="rId4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894026" y="2608326"/>
            <a:ext cx="92544" cy="104508"/>
          </a:xfrm>
          <a:prstGeom prst="rect">
            <a:avLst/>
          </a:prstGeom>
          <a:blipFill>
            <a:blip r:embed="rId4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098330" y="2265603"/>
            <a:ext cx="175209" cy="240563"/>
          </a:xfrm>
          <a:prstGeom prst="rect">
            <a:avLst/>
          </a:prstGeom>
          <a:blipFill>
            <a:blip r:embed="rId4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148940" y="2271445"/>
            <a:ext cx="128714" cy="174650"/>
          </a:xfrm>
          <a:prstGeom prst="rect">
            <a:avLst/>
          </a:prstGeom>
          <a:blipFill>
            <a:blip r:embed="rId4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098546" y="2260988"/>
            <a:ext cx="179108" cy="238726"/>
          </a:xfrm>
          <a:prstGeom prst="rect">
            <a:avLst/>
          </a:prstGeom>
          <a:blipFill>
            <a:blip r:embed="rId4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192679" y="2272933"/>
            <a:ext cx="84975" cy="116964"/>
          </a:xfrm>
          <a:prstGeom prst="rect">
            <a:avLst/>
          </a:prstGeom>
          <a:blipFill>
            <a:blip r:embed="rId4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9110167" y="2265550"/>
            <a:ext cx="167487" cy="226126"/>
          </a:xfrm>
          <a:prstGeom prst="rect">
            <a:avLst/>
          </a:prstGeom>
          <a:blipFill>
            <a:blip r:embed="rId4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147695" y="2266341"/>
            <a:ext cx="129959" cy="177950"/>
          </a:xfrm>
          <a:prstGeom prst="rect">
            <a:avLst/>
          </a:prstGeom>
          <a:blipFill>
            <a:blip r:embed="rId4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109481" y="2262579"/>
            <a:ext cx="168173" cy="224550"/>
          </a:xfrm>
          <a:prstGeom prst="rect">
            <a:avLst/>
          </a:prstGeom>
          <a:blipFill>
            <a:blip r:embed="rId4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890634" y="29787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52" y="304"/>
                </a:lnTo>
                <a:lnTo>
                  <a:pt x="355" y="6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889695" y="297684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596" y="0"/>
                </a:moveTo>
                <a:lnTo>
                  <a:pt x="0" y="685"/>
                </a:lnTo>
                <a:lnTo>
                  <a:pt x="863" y="2412"/>
                </a:lnTo>
                <a:lnTo>
                  <a:pt x="939" y="1866"/>
                </a:lnTo>
                <a:lnTo>
                  <a:pt x="1473" y="1727"/>
                </a:lnTo>
                <a:lnTo>
                  <a:pt x="596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884475" y="2448946"/>
            <a:ext cx="393179" cy="522307"/>
          </a:xfrm>
          <a:prstGeom prst="rect">
            <a:avLst/>
          </a:prstGeom>
          <a:blipFill>
            <a:blip r:embed="rId4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702408" y="2967088"/>
            <a:ext cx="188150" cy="217843"/>
          </a:xfrm>
          <a:prstGeom prst="rect">
            <a:avLst/>
          </a:prstGeom>
          <a:blipFill>
            <a:blip r:embed="rId4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877642" y="2934627"/>
            <a:ext cx="15303" cy="17703"/>
          </a:xfrm>
          <a:prstGeom prst="rect">
            <a:avLst/>
          </a:prstGeom>
          <a:blipFill>
            <a:blip r:embed="rId4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877413" y="2443159"/>
            <a:ext cx="400240" cy="521287"/>
          </a:xfrm>
          <a:prstGeom prst="rect">
            <a:avLst/>
          </a:prstGeom>
          <a:blipFill>
            <a:blip r:embed="rId4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844216" y="2871723"/>
            <a:ext cx="102031" cy="130594"/>
          </a:xfrm>
          <a:prstGeom prst="rect">
            <a:avLst/>
          </a:prstGeom>
          <a:blipFill>
            <a:blip r:embed="rId4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903652" y="2678722"/>
            <a:ext cx="223418" cy="282422"/>
          </a:xfrm>
          <a:prstGeom prst="rect">
            <a:avLst/>
          </a:prstGeom>
          <a:blipFill>
            <a:blip r:embed="rId4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690661" y="2990253"/>
            <a:ext cx="162953" cy="188937"/>
          </a:xfrm>
          <a:prstGeom prst="rect">
            <a:avLst/>
          </a:prstGeom>
          <a:blipFill>
            <a:blip r:embed="rId4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890292" y="2678976"/>
            <a:ext cx="237350" cy="299593"/>
          </a:xfrm>
          <a:prstGeom prst="rect">
            <a:avLst/>
          </a:prstGeom>
          <a:blipFill>
            <a:blip r:embed="rId4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774480" y="2445324"/>
            <a:ext cx="503174" cy="621953"/>
          </a:xfrm>
          <a:prstGeom prst="rect">
            <a:avLst/>
          </a:prstGeom>
          <a:blipFill>
            <a:blip r:embed="rId4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714549" y="3002318"/>
            <a:ext cx="136944" cy="151549"/>
          </a:xfrm>
          <a:prstGeom prst="rect">
            <a:avLst/>
          </a:prstGeom>
          <a:blipFill>
            <a:blip r:embed="rId4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888882" y="2590558"/>
            <a:ext cx="300227" cy="386969"/>
          </a:xfrm>
          <a:prstGeom prst="rect">
            <a:avLst/>
          </a:prstGeom>
          <a:blipFill>
            <a:blip r:embed="rId4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710472" y="2975902"/>
            <a:ext cx="179222" cy="198678"/>
          </a:xfrm>
          <a:prstGeom prst="rect">
            <a:avLst/>
          </a:prstGeom>
          <a:blipFill>
            <a:blip r:embed="rId4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853614" y="2586558"/>
            <a:ext cx="334162" cy="424649"/>
          </a:xfrm>
          <a:prstGeom prst="rect">
            <a:avLst/>
          </a:prstGeom>
          <a:blipFill>
            <a:blip r:embed="rId4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708847" y="2961144"/>
            <a:ext cx="194805" cy="209562"/>
          </a:xfrm>
          <a:prstGeom prst="rect">
            <a:avLst/>
          </a:prstGeom>
          <a:blipFill>
            <a:blip r:embed="rId4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887523" y="2588285"/>
            <a:ext cx="301269" cy="387616"/>
          </a:xfrm>
          <a:prstGeom prst="rect">
            <a:avLst/>
          </a:prstGeom>
          <a:blipFill>
            <a:blip r:embed="rId4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719807" y="2973209"/>
            <a:ext cx="169075" cy="189484"/>
          </a:xfrm>
          <a:prstGeom prst="rect">
            <a:avLst/>
          </a:prstGeom>
          <a:blipFill>
            <a:blip r:embed="rId4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719375" y="3011208"/>
            <a:ext cx="135674" cy="149631"/>
          </a:xfrm>
          <a:prstGeom prst="rect">
            <a:avLst/>
          </a:prstGeom>
          <a:blipFill>
            <a:blip r:embed="rId4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024251" y="2931922"/>
            <a:ext cx="24917" cy="33274"/>
          </a:xfrm>
          <a:prstGeom prst="rect">
            <a:avLst/>
          </a:prstGeom>
          <a:blipFill>
            <a:blip r:embed="rId4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016250" y="2575804"/>
            <a:ext cx="261404" cy="389391"/>
          </a:xfrm>
          <a:prstGeom prst="rect">
            <a:avLst/>
          </a:prstGeom>
          <a:blipFill>
            <a:blip r:embed="rId4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995143" y="2640063"/>
            <a:ext cx="36131" cy="44551"/>
          </a:xfrm>
          <a:prstGeom prst="rect">
            <a:avLst/>
          </a:prstGeom>
          <a:blipFill>
            <a:blip r:embed="rId4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030423" y="2587370"/>
            <a:ext cx="247230" cy="308444"/>
          </a:xfrm>
          <a:prstGeom prst="rect">
            <a:avLst/>
          </a:prstGeom>
          <a:blipFill>
            <a:blip r:embed="rId4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036354" y="2494051"/>
            <a:ext cx="105105" cy="137591"/>
          </a:xfrm>
          <a:prstGeom prst="rect">
            <a:avLst/>
          </a:prstGeom>
          <a:blipFill>
            <a:blip r:embed="rId4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126626" y="2473335"/>
            <a:ext cx="151028" cy="222036"/>
          </a:xfrm>
          <a:prstGeom prst="rect">
            <a:avLst/>
          </a:prstGeom>
          <a:blipFill>
            <a:blip r:embed="rId4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185859" y="2450034"/>
            <a:ext cx="91795" cy="148867"/>
          </a:xfrm>
          <a:prstGeom prst="rect">
            <a:avLst/>
          </a:prstGeom>
          <a:blipFill>
            <a:blip r:embed="rId4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987878" y="2745816"/>
            <a:ext cx="72834" cy="92265"/>
          </a:xfrm>
          <a:prstGeom prst="rect">
            <a:avLst/>
          </a:prstGeom>
          <a:blipFill>
            <a:blip r:embed="rId4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748585" y="2849460"/>
            <a:ext cx="330530" cy="410438"/>
          </a:xfrm>
          <a:prstGeom prst="rect">
            <a:avLst/>
          </a:prstGeom>
          <a:blipFill>
            <a:blip r:embed="rId4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725598" y="2787713"/>
            <a:ext cx="399694" cy="493991"/>
          </a:xfrm>
          <a:prstGeom prst="rect">
            <a:avLst/>
          </a:prstGeom>
          <a:blipFill>
            <a:blip r:embed="rId4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497227" y="3259201"/>
            <a:ext cx="251231" cy="258724"/>
          </a:xfrm>
          <a:prstGeom prst="rect">
            <a:avLst/>
          </a:prstGeom>
          <a:blipFill>
            <a:blip r:embed="rId4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498802" y="3282594"/>
            <a:ext cx="228701" cy="236296"/>
          </a:xfrm>
          <a:prstGeom prst="rect">
            <a:avLst/>
          </a:prstGeom>
          <a:blipFill>
            <a:blip r:embed="rId4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393772" y="3515347"/>
            <a:ext cx="105613" cy="101473"/>
          </a:xfrm>
          <a:prstGeom prst="rect">
            <a:avLst/>
          </a:prstGeom>
          <a:blipFill>
            <a:blip r:embed="rId4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039923" y="2667889"/>
            <a:ext cx="66890" cy="88201"/>
          </a:xfrm>
          <a:prstGeom prst="rect">
            <a:avLst/>
          </a:prstGeom>
          <a:blipFill>
            <a:blip r:embed="rId4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945422" y="2690774"/>
            <a:ext cx="143941" cy="180848"/>
          </a:xfrm>
          <a:prstGeom prst="rect">
            <a:avLst/>
          </a:prstGeom>
          <a:blipFill>
            <a:blip r:embed="rId4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946248" y="2434191"/>
            <a:ext cx="331406" cy="448098"/>
          </a:xfrm>
          <a:prstGeom prst="rect">
            <a:avLst/>
          </a:prstGeom>
          <a:blipFill>
            <a:blip r:embed="rId4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946184" y="2756090"/>
            <a:ext cx="93738" cy="115697"/>
          </a:xfrm>
          <a:prstGeom prst="rect">
            <a:avLst/>
          </a:prstGeom>
          <a:blipFill>
            <a:blip r:embed="rId4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985643" y="2741142"/>
            <a:ext cx="74701" cy="96291"/>
          </a:xfrm>
          <a:prstGeom prst="rect">
            <a:avLst/>
          </a:prstGeom>
          <a:blipFill>
            <a:blip r:embed="rId4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250209" y="2343495"/>
            <a:ext cx="27444" cy="39342"/>
          </a:xfrm>
          <a:prstGeom prst="rect">
            <a:avLst/>
          </a:prstGeom>
          <a:blipFill>
            <a:blip r:embed="rId4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164649" y="2343613"/>
            <a:ext cx="113004" cy="170541"/>
          </a:xfrm>
          <a:prstGeom prst="rect">
            <a:avLst/>
          </a:prstGeom>
          <a:blipFill>
            <a:blip r:embed="rId4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835987" y="2682278"/>
            <a:ext cx="160070" cy="182511"/>
          </a:xfrm>
          <a:prstGeom prst="rect">
            <a:avLst/>
          </a:prstGeom>
          <a:blipFill>
            <a:blip r:embed="rId4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551964" y="3126981"/>
            <a:ext cx="4724" cy="9969"/>
          </a:xfrm>
          <a:prstGeom prst="rect">
            <a:avLst/>
          </a:prstGeom>
          <a:blipFill>
            <a:blip r:embed="rId4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551964" y="3098431"/>
            <a:ext cx="32499" cy="38798"/>
          </a:xfrm>
          <a:prstGeom prst="rect">
            <a:avLst/>
          </a:prstGeom>
          <a:blipFill>
            <a:blip r:embed="rId4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571662" y="2747848"/>
            <a:ext cx="322249" cy="350532"/>
          </a:xfrm>
          <a:prstGeom prst="rect">
            <a:avLst/>
          </a:prstGeom>
          <a:blipFill>
            <a:blip r:embed="rId4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571662" y="2613075"/>
            <a:ext cx="455790" cy="485355"/>
          </a:xfrm>
          <a:prstGeom prst="rect">
            <a:avLst/>
          </a:prstGeom>
          <a:blipFill>
            <a:blip r:embed="rId4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020581" y="2608478"/>
            <a:ext cx="10655" cy="23571"/>
          </a:xfrm>
          <a:prstGeom prst="rect">
            <a:avLst/>
          </a:prstGeom>
          <a:blipFill>
            <a:blip r:embed="rId4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893911" y="2606090"/>
            <a:ext cx="136512" cy="148996"/>
          </a:xfrm>
          <a:prstGeom prst="rect">
            <a:avLst/>
          </a:prstGeom>
          <a:blipFill>
            <a:blip r:embed="rId4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557120" y="3088576"/>
            <a:ext cx="37922" cy="45758"/>
          </a:xfrm>
          <a:prstGeom prst="rect">
            <a:avLst/>
          </a:prstGeom>
          <a:blipFill>
            <a:blip r:embed="rId4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584463" y="2919552"/>
            <a:ext cx="193459" cy="189153"/>
          </a:xfrm>
          <a:prstGeom prst="rect">
            <a:avLst/>
          </a:prstGeom>
          <a:blipFill>
            <a:blip r:embed="rId4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876576" y="2670644"/>
            <a:ext cx="115455" cy="133515"/>
          </a:xfrm>
          <a:prstGeom prst="rect">
            <a:avLst/>
          </a:prstGeom>
          <a:blipFill>
            <a:blip r:embed="rId4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834856" y="2674239"/>
            <a:ext cx="160286" cy="187934"/>
          </a:xfrm>
          <a:prstGeom prst="rect">
            <a:avLst/>
          </a:prstGeom>
          <a:blipFill>
            <a:blip r:embed="rId4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547925" y="3145205"/>
            <a:ext cx="2565" cy="6172"/>
          </a:xfrm>
          <a:prstGeom prst="rect">
            <a:avLst/>
          </a:prstGeom>
          <a:blipFill>
            <a:blip r:embed="rId4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547925" y="3137230"/>
            <a:ext cx="11391" cy="14224"/>
          </a:xfrm>
          <a:prstGeom prst="rect">
            <a:avLst/>
          </a:prstGeom>
          <a:blipFill>
            <a:blip r:embed="rId4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559686" y="2862173"/>
            <a:ext cx="277329" cy="278345"/>
          </a:xfrm>
          <a:prstGeom prst="rect">
            <a:avLst/>
          </a:prstGeom>
          <a:blipFill>
            <a:blip r:embed="rId4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587143" y="2859201"/>
            <a:ext cx="248843" cy="252729"/>
          </a:xfrm>
          <a:prstGeom prst="rect">
            <a:avLst/>
          </a:prstGeom>
          <a:blipFill>
            <a:blip r:embed="rId4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589644" y="2793110"/>
            <a:ext cx="290664" cy="305346"/>
          </a:xfrm>
          <a:prstGeom prst="rect">
            <a:avLst/>
          </a:prstGeom>
          <a:blipFill>
            <a:blip r:embed="rId4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163253" y="2169931"/>
            <a:ext cx="114401" cy="147501"/>
          </a:xfrm>
          <a:prstGeom prst="rect">
            <a:avLst/>
          </a:prstGeom>
          <a:blipFill>
            <a:blip r:embed="rId4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154464" y="2123141"/>
            <a:ext cx="123190" cy="194290"/>
          </a:xfrm>
          <a:prstGeom prst="rect">
            <a:avLst/>
          </a:prstGeom>
          <a:blipFill>
            <a:blip r:embed="rId4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125292" y="2564266"/>
            <a:ext cx="152361" cy="231879"/>
          </a:xfrm>
          <a:prstGeom prst="rect">
            <a:avLst/>
          </a:prstGeom>
          <a:blipFill>
            <a:blip r:embed="rId4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120708" y="2781503"/>
            <a:ext cx="3276" cy="6197"/>
          </a:xfrm>
          <a:prstGeom prst="rect">
            <a:avLst/>
          </a:prstGeom>
          <a:blipFill>
            <a:blip r:embed="rId4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15488" y="2552183"/>
            <a:ext cx="162166" cy="235530"/>
          </a:xfrm>
          <a:prstGeom prst="rect">
            <a:avLst/>
          </a:prstGeom>
          <a:blipFill>
            <a:blip r:embed="rId4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174912" y="2637472"/>
            <a:ext cx="18732" cy="27647"/>
          </a:xfrm>
          <a:prstGeom prst="rect">
            <a:avLst/>
          </a:prstGeom>
          <a:blipFill>
            <a:blip r:embed="rId4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116885" y="2712973"/>
            <a:ext cx="47180" cy="68389"/>
          </a:xfrm>
          <a:prstGeom prst="rect">
            <a:avLst/>
          </a:prstGeom>
          <a:blipFill>
            <a:blip r:embed="rId4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199295" y="2540182"/>
            <a:ext cx="78358" cy="117381"/>
          </a:xfrm>
          <a:prstGeom prst="rect">
            <a:avLst/>
          </a:prstGeom>
          <a:blipFill>
            <a:blip r:embed="rId4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165132" y="2362408"/>
            <a:ext cx="112522" cy="353880"/>
          </a:xfrm>
          <a:prstGeom prst="rect">
            <a:avLst/>
          </a:prstGeom>
          <a:blipFill>
            <a:blip r:embed="rId4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192844" y="2519216"/>
            <a:ext cx="84810" cy="140748"/>
          </a:xfrm>
          <a:prstGeom prst="rect">
            <a:avLst/>
          </a:prstGeom>
          <a:blipFill>
            <a:blip r:embed="rId4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210382" y="2510662"/>
            <a:ext cx="67271" cy="106413"/>
          </a:xfrm>
          <a:prstGeom prst="rect">
            <a:avLst/>
          </a:prstGeom>
          <a:blipFill>
            <a:blip r:embed="rId4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00502" y="2695371"/>
            <a:ext cx="40932" cy="61404"/>
          </a:xfrm>
          <a:prstGeom prst="rect">
            <a:avLst/>
          </a:prstGeom>
          <a:blipFill>
            <a:blip r:embed="rId4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134399" y="2487618"/>
            <a:ext cx="143255" cy="222853"/>
          </a:xfrm>
          <a:prstGeom prst="rect">
            <a:avLst/>
          </a:prstGeom>
          <a:blipFill>
            <a:blip r:embed="rId4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190329" y="2502418"/>
            <a:ext cx="87325" cy="135054"/>
          </a:xfrm>
          <a:prstGeom prst="rect">
            <a:avLst/>
          </a:prstGeom>
          <a:blipFill>
            <a:blip r:embed="rId4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210154" y="2509996"/>
            <a:ext cx="67500" cy="101897"/>
          </a:xfrm>
          <a:prstGeom prst="rect">
            <a:avLst/>
          </a:prstGeom>
          <a:blipFill>
            <a:blip r:embed="rId5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123933" y="2560249"/>
            <a:ext cx="153720" cy="229966"/>
          </a:xfrm>
          <a:prstGeom prst="rect">
            <a:avLst/>
          </a:prstGeom>
          <a:blipFill>
            <a:blip r:embed="rId5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274416" y="2632341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114" y="0"/>
                </a:moveTo>
                <a:lnTo>
                  <a:pt x="0" y="190"/>
                </a:lnTo>
                <a:lnTo>
                  <a:pt x="3238" y="6317"/>
                </a:lnTo>
                <a:lnTo>
                  <a:pt x="3238" y="5848"/>
                </a:lnTo>
                <a:lnTo>
                  <a:pt x="114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014917" y="2632532"/>
            <a:ext cx="262737" cy="413423"/>
          </a:xfrm>
          <a:prstGeom prst="rect">
            <a:avLst/>
          </a:prstGeom>
          <a:blipFill>
            <a:blip r:embed="rId5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84411" y="2629636"/>
            <a:ext cx="190106" cy="283768"/>
          </a:xfrm>
          <a:prstGeom prst="rect">
            <a:avLst/>
          </a:prstGeom>
          <a:blipFill>
            <a:blip r:embed="rId5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036316" y="2659443"/>
            <a:ext cx="239407" cy="356400"/>
          </a:xfrm>
          <a:prstGeom prst="rect">
            <a:avLst/>
          </a:prstGeom>
          <a:blipFill>
            <a:blip r:embed="rId5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172575" y="2137180"/>
            <a:ext cx="105079" cy="149073"/>
          </a:xfrm>
          <a:prstGeom prst="rect">
            <a:avLst/>
          </a:prstGeom>
          <a:blipFill>
            <a:blip r:embed="rId5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075229" y="2455100"/>
            <a:ext cx="191897" cy="269341"/>
          </a:xfrm>
          <a:prstGeom prst="rect">
            <a:avLst/>
          </a:prstGeom>
          <a:blipFill>
            <a:blip r:embed="rId5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703488" y="2528963"/>
            <a:ext cx="291693" cy="338874"/>
          </a:xfrm>
          <a:prstGeom prst="rect">
            <a:avLst/>
          </a:prstGeom>
          <a:blipFill>
            <a:blip r:embed="rId5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703488" y="2529052"/>
            <a:ext cx="297497" cy="339166"/>
          </a:xfrm>
          <a:prstGeom prst="rect">
            <a:avLst/>
          </a:prstGeom>
          <a:blipFill>
            <a:blip r:embed="rId5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877541" y="2518511"/>
            <a:ext cx="132803" cy="184746"/>
          </a:xfrm>
          <a:prstGeom prst="rect">
            <a:avLst/>
          </a:prstGeom>
          <a:blipFill>
            <a:blip r:embed="rId5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004413" y="2329167"/>
            <a:ext cx="163702" cy="208140"/>
          </a:xfrm>
          <a:prstGeom prst="rect">
            <a:avLst/>
          </a:prstGeom>
          <a:blipFill>
            <a:blip r:embed="rId5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716136" y="2703258"/>
            <a:ext cx="162712" cy="168554"/>
          </a:xfrm>
          <a:prstGeom prst="rect">
            <a:avLst/>
          </a:prstGeom>
          <a:blipFill>
            <a:blip r:embed="rId5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877681" y="2590393"/>
            <a:ext cx="103606" cy="116230"/>
          </a:xfrm>
          <a:prstGeom prst="rect">
            <a:avLst/>
          </a:prstGeom>
          <a:blipFill>
            <a:blip r:embed="rId5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494636" y="3153968"/>
            <a:ext cx="194906" cy="191135"/>
          </a:xfrm>
          <a:prstGeom prst="rect">
            <a:avLst/>
          </a:prstGeom>
          <a:blipFill>
            <a:blip r:embed="rId5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46349" y="2811030"/>
            <a:ext cx="40487" cy="44068"/>
          </a:xfrm>
          <a:prstGeom prst="rect">
            <a:avLst/>
          </a:prstGeom>
          <a:blipFill>
            <a:blip r:embed="rId5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046527" y="2758630"/>
            <a:ext cx="68960" cy="96469"/>
          </a:xfrm>
          <a:prstGeom prst="rect">
            <a:avLst/>
          </a:prstGeom>
          <a:blipFill>
            <a:blip r:embed="rId5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045320" y="2756776"/>
            <a:ext cx="63525" cy="85318"/>
          </a:xfrm>
          <a:prstGeom prst="rect">
            <a:avLst/>
          </a:prstGeom>
          <a:blipFill>
            <a:blip r:embed="rId5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107919" y="2662974"/>
            <a:ext cx="73812" cy="108775"/>
          </a:xfrm>
          <a:prstGeom prst="rect">
            <a:avLst/>
          </a:prstGeom>
          <a:blipFill>
            <a:blip r:embed="rId5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068637" y="285758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0"/>
                </a:moveTo>
                <a:lnTo>
                  <a:pt x="673" y="1054"/>
                </a:lnTo>
                <a:lnTo>
                  <a:pt x="1155" y="2159"/>
                </a:lnTo>
                <a:lnTo>
                  <a:pt x="1879" y="3530"/>
                </a:lnTo>
                <a:lnTo>
                  <a:pt x="2044" y="3276"/>
                </a:lnTo>
                <a:lnTo>
                  <a:pt x="702" y="1054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861500" y="2857588"/>
            <a:ext cx="209016" cy="264960"/>
          </a:xfrm>
          <a:prstGeom prst="rect">
            <a:avLst/>
          </a:prstGeom>
          <a:blipFill>
            <a:blip r:embed="rId5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863825" y="2860992"/>
            <a:ext cx="207632" cy="262724"/>
          </a:xfrm>
          <a:prstGeom prst="rect">
            <a:avLst/>
          </a:prstGeom>
          <a:blipFill>
            <a:blip r:embed="rId5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106204" y="2424121"/>
            <a:ext cx="171450" cy="248733"/>
          </a:xfrm>
          <a:prstGeom prst="rect">
            <a:avLst/>
          </a:prstGeom>
          <a:blipFill>
            <a:blip r:embed="rId5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184017" y="2375428"/>
            <a:ext cx="93637" cy="181373"/>
          </a:xfrm>
          <a:prstGeom prst="rect">
            <a:avLst/>
          </a:prstGeom>
          <a:blipFill>
            <a:blip r:embed="rId5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71419" y="2387815"/>
            <a:ext cx="98831" cy="136817"/>
          </a:xfrm>
          <a:prstGeom prst="rect">
            <a:avLst/>
          </a:prstGeom>
          <a:blipFill>
            <a:blip r:embed="rId5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173362" y="2407411"/>
            <a:ext cx="87020" cy="126669"/>
          </a:xfrm>
          <a:prstGeom prst="rect">
            <a:avLst/>
          </a:prstGeom>
          <a:blipFill>
            <a:blip r:embed="rId5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176931" y="2446058"/>
            <a:ext cx="64960" cy="93281"/>
          </a:xfrm>
          <a:prstGeom prst="rect">
            <a:avLst/>
          </a:prstGeom>
          <a:blipFill>
            <a:blip r:embed="rId5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841981" y="2867279"/>
            <a:ext cx="103441" cy="121018"/>
          </a:xfrm>
          <a:prstGeom prst="rect">
            <a:avLst/>
          </a:prstGeom>
          <a:blipFill>
            <a:blip r:embed="rId5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431530" y="3341789"/>
            <a:ext cx="63106" cy="59423"/>
          </a:xfrm>
          <a:prstGeom prst="rect">
            <a:avLst/>
          </a:prstGeom>
          <a:blipFill>
            <a:blip r:embed="rId5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023288" y="3574669"/>
            <a:ext cx="176199" cy="149237"/>
          </a:xfrm>
          <a:prstGeom prst="rect">
            <a:avLst/>
          </a:prstGeom>
          <a:blipFill>
            <a:blip r:embed="rId5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187499" y="3397973"/>
            <a:ext cx="245681" cy="201485"/>
          </a:xfrm>
          <a:prstGeom prst="rect">
            <a:avLst/>
          </a:prstGeom>
          <a:blipFill>
            <a:blip r:embed="rId5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423376" y="3326752"/>
            <a:ext cx="69672" cy="71221"/>
          </a:xfrm>
          <a:prstGeom prst="rect">
            <a:avLst/>
          </a:prstGeom>
          <a:blipFill>
            <a:blip r:embed="rId5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355609" y="3381755"/>
            <a:ext cx="75920" cy="75425"/>
          </a:xfrm>
          <a:prstGeom prst="rect">
            <a:avLst/>
          </a:prstGeom>
          <a:blipFill>
            <a:blip r:embed="rId5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689543" y="2860700"/>
            <a:ext cx="254634" cy="293268"/>
          </a:xfrm>
          <a:prstGeom prst="rect">
            <a:avLst/>
          </a:prstGeom>
          <a:blipFill>
            <a:blip r:embed="rId5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088018" y="2666009"/>
            <a:ext cx="18186" cy="24764"/>
          </a:xfrm>
          <a:prstGeom prst="rect">
            <a:avLst/>
          </a:prstGeom>
          <a:blipFill>
            <a:blip r:embed="rId5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941168" y="2665374"/>
            <a:ext cx="164261" cy="204609"/>
          </a:xfrm>
          <a:prstGeom prst="rect">
            <a:avLst/>
          </a:prstGeom>
          <a:blipFill>
            <a:blip r:embed="rId5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967241" y="2661030"/>
            <a:ext cx="137934" cy="179209"/>
          </a:xfrm>
          <a:prstGeom prst="rect">
            <a:avLst/>
          </a:prstGeom>
          <a:blipFill>
            <a:blip r:embed="rId5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964333" y="2683713"/>
            <a:ext cx="123418" cy="155867"/>
          </a:xfrm>
          <a:prstGeom prst="rect">
            <a:avLst/>
          </a:prstGeom>
          <a:blipFill>
            <a:blip r:embed="rId5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485568" y="2979051"/>
            <a:ext cx="355879" cy="365912"/>
          </a:xfrm>
          <a:prstGeom prst="rect">
            <a:avLst/>
          </a:prstGeom>
          <a:blipFill>
            <a:blip r:embed="rId5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504643" y="3040367"/>
            <a:ext cx="274675" cy="272884"/>
          </a:xfrm>
          <a:prstGeom prst="rect">
            <a:avLst/>
          </a:prstGeom>
          <a:blipFill>
            <a:blip r:embed="rId5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103397" y="2552255"/>
            <a:ext cx="83121" cy="115633"/>
          </a:xfrm>
          <a:prstGeom prst="rect">
            <a:avLst/>
          </a:prstGeom>
          <a:blipFill>
            <a:blip r:embed="rId5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162618" y="2494660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0" y="0"/>
                </a:moveTo>
                <a:lnTo>
                  <a:pt x="584" y="1993"/>
                </a:lnTo>
                <a:lnTo>
                  <a:pt x="1155" y="4038"/>
                </a:lnTo>
                <a:lnTo>
                  <a:pt x="1866" y="5930"/>
                </a:lnTo>
                <a:lnTo>
                  <a:pt x="1981" y="5753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004974" y="2491968"/>
            <a:ext cx="1159675" cy="1168819"/>
          </a:xfrm>
          <a:prstGeom prst="rect">
            <a:avLst/>
          </a:prstGeom>
          <a:blipFill>
            <a:blip r:embed="rId5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983664" y="3238017"/>
            <a:ext cx="489508" cy="416890"/>
          </a:xfrm>
          <a:prstGeom prst="rect">
            <a:avLst/>
          </a:prstGeom>
          <a:blipFill>
            <a:blip r:embed="rId5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987106" y="3278682"/>
            <a:ext cx="434873" cy="342214"/>
          </a:xfrm>
          <a:prstGeom prst="rect">
            <a:avLst/>
          </a:prstGeom>
          <a:blipFill>
            <a:blip r:embed="rId5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8130019" y="3290684"/>
            <a:ext cx="341210" cy="280225"/>
          </a:xfrm>
          <a:prstGeom prst="rect">
            <a:avLst/>
          </a:prstGeom>
          <a:blipFill>
            <a:blip r:embed="rId5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8820048" y="2836456"/>
            <a:ext cx="114160" cy="126276"/>
          </a:xfrm>
          <a:prstGeom prst="rect">
            <a:avLst/>
          </a:prstGeom>
          <a:blipFill>
            <a:blip r:embed="rId5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8409152" y="3297288"/>
            <a:ext cx="69913" cy="71754"/>
          </a:xfrm>
          <a:prstGeom prst="rect">
            <a:avLst/>
          </a:prstGeom>
          <a:blipFill>
            <a:blip r:embed="rId5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007578" y="3570909"/>
            <a:ext cx="134365" cy="115468"/>
          </a:xfrm>
          <a:prstGeom prst="rect">
            <a:avLst/>
          </a:prstGeom>
          <a:blipFill>
            <a:blip r:embed="rId5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141459" y="2481694"/>
            <a:ext cx="20243" cy="32245"/>
          </a:xfrm>
          <a:prstGeom prst="rect">
            <a:avLst/>
          </a:prstGeom>
          <a:blipFill>
            <a:blip r:embed="rId5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820670" y="2799029"/>
            <a:ext cx="132029" cy="155727"/>
          </a:xfrm>
          <a:prstGeom prst="rect">
            <a:avLst/>
          </a:prstGeom>
          <a:blipFill>
            <a:blip r:embed="rId5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567584" y="2513939"/>
            <a:ext cx="580555" cy="666597"/>
          </a:xfrm>
          <a:prstGeom prst="rect">
            <a:avLst/>
          </a:prstGeom>
          <a:blipFill>
            <a:blip r:embed="rId5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031275" y="2503741"/>
            <a:ext cx="113766" cy="149225"/>
          </a:xfrm>
          <a:prstGeom prst="rect">
            <a:avLst/>
          </a:prstGeom>
          <a:blipFill>
            <a:blip r:embed="rId5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929458" y="2766834"/>
            <a:ext cx="50850" cy="78612"/>
          </a:xfrm>
          <a:prstGeom prst="rect">
            <a:avLst/>
          </a:prstGeom>
          <a:blipFill>
            <a:blip r:embed="rId5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969502" y="2500553"/>
            <a:ext cx="199986" cy="266280"/>
          </a:xfrm>
          <a:prstGeom prst="rect">
            <a:avLst/>
          </a:prstGeom>
          <a:blipFill>
            <a:blip r:embed="rId5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963685" y="2514155"/>
            <a:ext cx="207556" cy="261772"/>
          </a:xfrm>
          <a:prstGeom prst="rect">
            <a:avLst/>
          </a:prstGeom>
          <a:blipFill>
            <a:blip r:embed="rId5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973654" y="2671775"/>
            <a:ext cx="85585" cy="119748"/>
          </a:xfrm>
          <a:prstGeom prst="rect">
            <a:avLst/>
          </a:prstGeom>
          <a:blipFill>
            <a:blip r:embed="rId5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550440" y="2684614"/>
            <a:ext cx="449833" cy="479475"/>
          </a:xfrm>
          <a:prstGeom prst="rect">
            <a:avLst/>
          </a:prstGeom>
          <a:blipFill>
            <a:blip r:embed="rId5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562225" y="2864789"/>
            <a:ext cx="279222" cy="288289"/>
          </a:xfrm>
          <a:prstGeom prst="rect">
            <a:avLst/>
          </a:prstGeom>
          <a:blipFill>
            <a:blip r:embed="rId5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467649" y="2941332"/>
            <a:ext cx="361378" cy="355955"/>
          </a:xfrm>
          <a:prstGeom prst="rect">
            <a:avLst/>
          </a:prstGeom>
          <a:blipFill>
            <a:blip r:embed="rId5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471230" y="3119208"/>
            <a:ext cx="190690" cy="194309"/>
          </a:xfrm>
          <a:prstGeom prst="rect">
            <a:avLst/>
          </a:prstGeom>
          <a:blipFill>
            <a:blip r:embed="rId5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656777" y="2943847"/>
            <a:ext cx="168719" cy="181406"/>
          </a:xfrm>
          <a:prstGeom prst="rect">
            <a:avLst/>
          </a:prstGeom>
          <a:blipFill>
            <a:blip r:embed="rId5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493582" y="2973590"/>
            <a:ext cx="318147" cy="322567"/>
          </a:xfrm>
          <a:prstGeom prst="rect">
            <a:avLst/>
          </a:prstGeom>
          <a:blipFill>
            <a:blip r:embed="rId5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056890" y="2518930"/>
            <a:ext cx="114528" cy="155105"/>
          </a:xfrm>
          <a:prstGeom prst="rect">
            <a:avLst/>
          </a:prstGeom>
          <a:blipFill>
            <a:blip r:embed="rId5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073184" y="2519387"/>
            <a:ext cx="99669" cy="134073"/>
          </a:xfrm>
          <a:prstGeom prst="rect">
            <a:avLst/>
          </a:prstGeom>
          <a:blipFill>
            <a:blip r:embed="rId5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048927" y="2523274"/>
            <a:ext cx="124434" cy="168783"/>
          </a:xfrm>
          <a:prstGeom prst="rect">
            <a:avLst/>
          </a:prstGeom>
          <a:blipFill>
            <a:blip r:embed="rId5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075728" y="26587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3626" y="0"/>
                </a:moveTo>
                <a:lnTo>
                  <a:pt x="4902" y="0"/>
                </a:lnTo>
              </a:path>
            </a:pathLst>
          </a:custGeom>
          <a:ln w="10953">
            <a:solidFill>
              <a:srgbClr val="818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060306" y="2634856"/>
            <a:ext cx="33502" cy="43992"/>
          </a:xfrm>
          <a:prstGeom prst="rect">
            <a:avLst/>
          </a:prstGeom>
          <a:blipFill>
            <a:blip r:embed="rId5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038920" y="2524632"/>
            <a:ext cx="136156" cy="187477"/>
          </a:xfrm>
          <a:prstGeom prst="rect">
            <a:avLst/>
          </a:prstGeom>
          <a:blipFill>
            <a:blip r:embed="rId5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029751" y="2529217"/>
            <a:ext cx="147180" cy="200583"/>
          </a:xfrm>
          <a:prstGeom prst="rect">
            <a:avLst/>
          </a:prstGeom>
          <a:blipFill>
            <a:blip r:embed="rId5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063431" y="2535389"/>
            <a:ext cx="115519" cy="149529"/>
          </a:xfrm>
          <a:prstGeom prst="rect">
            <a:avLst/>
          </a:prstGeom>
          <a:blipFill>
            <a:blip r:embed="rId5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095803" y="2534081"/>
            <a:ext cx="81635" cy="109423"/>
          </a:xfrm>
          <a:prstGeom prst="rect">
            <a:avLst/>
          </a:prstGeom>
          <a:blipFill>
            <a:blip r:embed="rId5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168117" y="2257755"/>
            <a:ext cx="71081" cy="97091"/>
          </a:xfrm>
          <a:prstGeom prst="rect">
            <a:avLst/>
          </a:prstGeom>
          <a:blipFill>
            <a:blip r:embed="rId5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045461" y="2436812"/>
            <a:ext cx="73329" cy="98628"/>
          </a:xfrm>
          <a:prstGeom prst="rect">
            <a:avLst/>
          </a:prstGeom>
          <a:blipFill>
            <a:blip r:embed="rId5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990863" y="2294001"/>
            <a:ext cx="257035" cy="329145"/>
          </a:xfrm>
          <a:prstGeom prst="rect">
            <a:avLst/>
          </a:prstGeom>
          <a:blipFill>
            <a:blip r:embed="rId5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040253" y="2298522"/>
            <a:ext cx="208000" cy="266496"/>
          </a:xfrm>
          <a:prstGeom prst="rect">
            <a:avLst/>
          </a:prstGeom>
          <a:blipFill>
            <a:blip r:embed="rId5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170517" y="2266124"/>
            <a:ext cx="69913" cy="93687"/>
          </a:xfrm>
          <a:prstGeom prst="rect">
            <a:avLst/>
          </a:prstGeom>
          <a:blipFill>
            <a:blip r:embed="rId5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113825" y="2269947"/>
            <a:ext cx="127634" cy="170446"/>
          </a:xfrm>
          <a:prstGeom prst="rect">
            <a:avLst/>
          </a:prstGeom>
          <a:blipFill>
            <a:blip r:embed="rId5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70199" y="2265083"/>
            <a:ext cx="69265" cy="90919"/>
          </a:xfrm>
          <a:prstGeom prst="rect">
            <a:avLst/>
          </a:prstGeom>
          <a:blipFill>
            <a:blip r:embed="rId5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15094" y="2433954"/>
            <a:ext cx="6769" cy="10693"/>
          </a:xfrm>
          <a:prstGeom prst="rect">
            <a:avLst/>
          </a:prstGeom>
          <a:blipFill>
            <a:blip r:embed="rId5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117215" y="2285022"/>
            <a:ext cx="129463" cy="173456"/>
          </a:xfrm>
          <a:prstGeom prst="rect">
            <a:avLst/>
          </a:prstGeom>
          <a:blipFill>
            <a:blip r:embed="rId5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119819" y="2273985"/>
            <a:ext cx="124485" cy="168097"/>
          </a:xfrm>
          <a:prstGeom prst="rect">
            <a:avLst/>
          </a:prstGeom>
          <a:blipFill>
            <a:blip r:embed="rId5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130093" y="2275954"/>
            <a:ext cx="113601" cy="151409"/>
          </a:xfrm>
          <a:prstGeom prst="rect">
            <a:avLst/>
          </a:prstGeom>
          <a:blipFill>
            <a:blip r:embed="rId5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984005" y="2555176"/>
            <a:ext cx="40576" cy="47218"/>
          </a:xfrm>
          <a:prstGeom prst="rect">
            <a:avLst/>
          </a:prstGeom>
          <a:blipFill>
            <a:blip r:embed="rId5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975814" y="2519248"/>
            <a:ext cx="78701" cy="103085"/>
          </a:xfrm>
          <a:prstGeom prst="rect">
            <a:avLst/>
          </a:prstGeom>
          <a:blipFill>
            <a:blip r:embed="rId5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976486" y="2429522"/>
            <a:ext cx="137337" cy="160870"/>
          </a:xfrm>
          <a:prstGeom prst="rect">
            <a:avLst/>
          </a:prstGeom>
          <a:blipFill>
            <a:blip r:embed="rId5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000985" y="2410710"/>
            <a:ext cx="118421" cy="139461"/>
          </a:xfrm>
          <a:prstGeom prst="rect">
            <a:avLst/>
          </a:prstGeom>
          <a:blipFill>
            <a:blip r:embed="rId5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001671" y="2347201"/>
            <a:ext cx="170891" cy="209956"/>
          </a:xfrm>
          <a:prstGeom prst="rect">
            <a:avLst/>
          </a:prstGeom>
          <a:blipFill>
            <a:blip r:embed="rId5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980233" y="2516162"/>
            <a:ext cx="65227" cy="77470"/>
          </a:xfrm>
          <a:prstGeom prst="rect">
            <a:avLst/>
          </a:prstGeom>
          <a:blipFill>
            <a:blip r:embed="rId5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822717" y="3686378"/>
            <a:ext cx="200571" cy="140842"/>
          </a:xfrm>
          <a:prstGeom prst="rect">
            <a:avLst/>
          </a:prstGeom>
          <a:blipFill>
            <a:blip r:embed="rId5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372350" y="3820363"/>
            <a:ext cx="453377" cy="257327"/>
          </a:xfrm>
          <a:prstGeom prst="rect">
            <a:avLst/>
          </a:prstGeom>
          <a:blipFill>
            <a:blip r:embed="rId5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471117" y="3944632"/>
            <a:ext cx="153060" cy="84442"/>
          </a:xfrm>
          <a:prstGeom prst="rect">
            <a:avLst/>
          </a:prstGeom>
          <a:blipFill>
            <a:blip r:embed="rId5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180652" y="2400283"/>
            <a:ext cx="97002" cy="151972"/>
          </a:xfrm>
          <a:prstGeom prst="rect">
            <a:avLst/>
          </a:prstGeom>
          <a:blipFill>
            <a:blip r:embed="rId5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661920" y="2845447"/>
            <a:ext cx="272834" cy="280492"/>
          </a:xfrm>
          <a:prstGeom prst="rect">
            <a:avLst/>
          </a:prstGeom>
          <a:blipFill>
            <a:blip r:embed="rId5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30641" y="3313519"/>
            <a:ext cx="350151" cy="281774"/>
          </a:xfrm>
          <a:prstGeom prst="rect">
            <a:avLst/>
          </a:prstGeom>
          <a:blipFill>
            <a:blip r:embed="rId5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019110" y="3595293"/>
            <a:ext cx="127711" cy="100152"/>
          </a:xfrm>
          <a:prstGeom prst="rect">
            <a:avLst/>
          </a:prstGeom>
          <a:blipFill>
            <a:blip r:embed="rId5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141944" y="3369043"/>
            <a:ext cx="276974" cy="236537"/>
          </a:xfrm>
          <a:prstGeom prst="rect">
            <a:avLst/>
          </a:prstGeom>
          <a:blipFill>
            <a:blip r:embed="rId5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185315" y="3317036"/>
            <a:ext cx="300253" cy="257632"/>
          </a:xfrm>
          <a:prstGeom prst="rect">
            <a:avLst/>
          </a:prstGeom>
          <a:blipFill>
            <a:blip r:embed="rId5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352485" y="3374491"/>
            <a:ext cx="70891" cy="65163"/>
          </a:xfrm>
          <a:prstGeom prst="rect">
            <a:avLst/>
          </a:prstGeom>
          <a:blipFill>
            <a:blip r:embed="rId5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8830323" y="2791523"/>
            <a:ext cx="150215" cy="185686"/>
          </a:xfrm>
          <a:prstGeom prst="rect">
            <a:avLst/>
          </a:prstGeom>
          <a:blipFill>
            <a:blip r:embed="rId5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084868" y="2658503"/>
            <a:ext cx="18529" cy="25209"/>
          </a:xfrm>
          <a:prstGeom prst="rect">
            <a:avLst/>
          </a:prstGeom>
          <a:blipFill>
            <a:blip r:embed="rId5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8779319" y="2962732"/>
            <a:ext cx="57023" cy="77635"/>
          </a:xfrm>
          <a:prstGeom prst="rect">
            <a:avLst/>
          </a:prstGeom>
          <a:blipFill>
            <a:blip r:embed="rId5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479066" y="3296158"/>
            <a:ext cx="25577" cy="30594"/>
          </a:xfrm>
          <a:prstGeom prst="rect">
            <a:avLst/>
          </a:prstGeom>
          <a:blipFill>
            <a:blip r:embed="rId5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498001" y="2981274"/>
            <a:ext cx="321322" cy="328256"/>
          </a:xfrm>
          <a:prstGeom prst="rect">
            <a:avLst/>
          </a:prstGeom>
          <a:blipFill>
            <a:blip r:embed="rId5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957779" y="2451874"/>
            <a:ext cx="285330" cy="381609"/>
          </a:xfrm>
          <a:prstGeom prst="rect">
            <a:avLst/>
          </a:prstGeom>
          <a:blipFill>
            <a:blip r:embed="rId6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085105" y="267535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190" y="0"/>
                </a:moveTo>
                <a:lnTo>
                  <a:pt x="7306" y="0"/>
                </a:lnTo>
              </a:path>
            </a:pathLst>
          </a:custGeom>
          <a:ln w="10953">
            <a:solidFill>
              <a:srgbClr val="52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031427" y="2539339"/>
            <a:ext cx="151587" cy="196761"/>
          </a:xfrm>
          <a:prstGeom prst="rect">
            <a:avLst/>
          </a:prstGeom>
          <a:blipFill>
            <a:blip r:embed="rId6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 txBox="1"/>
          <p:nvPr/>
        </p:nvSpPr>
        <p:spPr>
          <a:xfrm>
            <a:off x="5492095" y="1413927"/>
            <a:ext cx="3822065" cy="494601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ts val="3354"/>
              </a:lnSpc>
            </a:pPr>
            <a:r>
              <a:rPr sz="3200" spc="-130" dirty="0">
                <a:solidFill>
                  <a:srgbClr val="004B8D"/>
                </a:solidFill>
                <a:latin typeface="Trebuchet MS"/>
                <a:cs typeface="Trebuchet MS"/>
              </a:rPr>
              <a:t>R</a:t>
            </a:r>
            <a:r>
              <a:rPr sz="3200" spc="-105" dirty="0">
                <a:solidFill>
                  <a:srgbClr val="004B8D"/>
                </a:solidFill>
                <a:latin typeface="Trebuchet MS"/>
                <a:cs typeface="Trebuchet MS"/>
              </a:rPr>
              <a:t>e</a:t>
            </a:r>
            <a:r>
              <a:rPr sz="3200" spc="-114" dirty="0">
                <a:solidFill>
                  <a:srgbClr val="004B8D"/>
                </a:solidFill>
                <a:latin typeface="Trebuchet MS"/>
                <a:cs typeface="Trebuchet MS"/>
              </a:rPr>
              <a:t>c</a:t>
            </a:r>
            <a:r>
              <a:rPr sz="3200" spc="-150" dirty="0">
                <a:solidFill>
                  <a:srgbClr val="004B8D"/>
                </a:solidFill>
                <a:latin typeface="Trebuchet MS"/>
                <a:cs typeface="Trebuchet MS"/>
              </a:rPr>
              <a:t>l</a:t>
            </a:r>
            <a:r>
              <a:rPr sz="3200" spc="-50" dirty="0">
                <a:solidFill>
                  <a:srgbClr val="004B8D"/>
                </a:solidFill>
                <a:latin typeface="Trebuchet MS"/>
                <a:cs typeface="Trebuchet MS"/>
              </a:rPr>
              <a:t>aimi</a:t>
            </a:r>
            <a:r>
              <a:rPr sz="3200" spc="-75" dirty="0">
                <a:solidFill>
                  <a:srgbClr val="004B8D"/>
                </a:solidFill>
                <a:latin typeface="Trebuchet MS"/>
                <a:cs typeface="Trebuchet MS"/>
              </a:rPr>
              <a:t>n</a:t>
            </a:r>
            <a:r>
              <a:rPr sz="3200" spc="15" dirty="0">
                <a:solidFill>
                  <a:srgbClr val="004B8D"/>
                </a:solidFill>
                <a:latin typeface="Trebuchet MS"/>
                <a:cs typeface="Trebuchet MS"/>
              </a:rPr>
              <a:t>g</a:t>
            </a:r>
            <a:endParaRPr sz="3200">
              <a:latin typeface="Trebuchet MS"/>
              <a:cs typeface="Trebuchet MS"/>
            </a:endParaRPr>
          </a:p>
          <a:p>
            <a:pPr marL="231775">
              <a:lnSpc>
                <a:spcPts val="3250"/>
              </a:lnSpc>
            </a:pPr>
            <a:r>
              <a:rPr sz="3900" spc="-142" baseline="1068" dirty="0">
                <a:solidFill>
                  <a:srgbClr val="004B8D"/>
                </a:solidFill>
                <a:latin typeface="Trebuchet MS"/>
                <a:cs typeface="Trebuchet MS"/>
              </a:rPr>
              <a:t>t</a:t>
            </a:r>
            <a:r>
              <a:rPr sz="3900" spc="-315" baseline="1068" dirty="0">
                <a:solidFill>
                  <a:srgbClr val="004B8D"/>
                </a:solidFill>
                <a:latin typeface="Trebuchet MS"/>
                <a:cs typeface="Trebuchet MS"/>
              </a:rPr>
              <a:t>h</a:t>
            </a:r>
            <a:r>
              <a:rPr sz="3900" spc="-150" baseline="1068" dirty="0">
                <a:solidFill>
                  <a:srgbClr val="004B8D"/>
                </a:solidFill>
                <a:latin typeface="Trebuchet MS"/>
                <a:cs typeface="Trebuchet MS"/>
              </a:rPr>
              <a:t>e</a:t>
            </a:r>
            <a:r>
              <a:rPr sz="3900" spc="-30" baseline="1068" dirty="0">
                <a:solidFill>
                  <a:srgbClr val="004B8D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004B8D"/>
                </a:solidFill>
                <a:latin typeface="Trebuchet MS"/>
                <a:cs typeface="Trebuchet MS"/>
              </a:rPr>
              <a:t>A</a:t>
            </a:r>
            <a:r>
              <a:rPr sz="3200" spc="-185" dirty="0">
                <a:solidFill>
                  <a:srgbClr val="004B8D"/>
                </a:solidFill>
                <a:latin typeface="Trebuchet MS"/>
                <a:cs typeface="Trebuchet MS"/>
              </a:rPr>
              <a:t>m</a:t>
            </a:r>
            <a:r>
              <a:rPr sz="3200" spc="-215" dirty="0">
                <a:solidFill>
                  <a:srgbClr val="004B8D"/>
                </a:solidFill>
                <a:latin typeface="Trebuchet MS"/>
                <a:cs typeface="Trebuchet MS"/>
              </a:rPr>
              <a:t>er</a:t>
            </a:r>
            <a:r>
              <a:rPr sz="3200" spc="-260" dirty="0">
                <a:solidFill>
                  <a:srgbClr val="004B8D"/>
                </a:solidFill>
                <a:latin typeface="Trebuchet MS"/>
                <a:cs typeface="Trebuchet MS"/>
              </a:rPr>
              <a:t>i</a:t>
            </a:r>
            <a:r>
              <a:rPr sz="3200" spc="-229" dirty="0">
                <a:solidFill>
                  <a:srgbClr val="004B8D"/>
                </a:solidFill>
                <a:latin typeface="Trebuchet MS"/>
                <a:cs typeface="Trebuchet MS"/>
              </a:rPr>
              <a:t>c</a:t>
            </a:r>
            <a:r>
              <a:rPr sz="3200" spc="-130" dirty="0">
                <a:solidFill>
                  <a:srgbClr val="004B8D"/>
                </a:solidFill>
                <a:latin typeface="Trebuchet MS"/>
                <a:cs typeface="Trebuchet MS"/>
              </a:rPr>
              <a:t>a</a:t>
            </a:r>
            <a:r>
              <a:rPr sz="3200" spc="15" dirty="0">
                <a:solidFill>
                  <a:srgbClr val="004B8D"/>
                </a:solidFill>
                <a:latin typeface="Trebuchet MS"/>
                <a:cs typeface="Trebuchet MS"/>
              </a:rPr>
              <a:t>n</a:t>
            </a:r>
            <a:r>
              <a:rPr sz="3200" spc="-350" dirty="0">
                <a:solidFill>
                  <a:srgbClr val="004B8D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004B8D"/>
                </a:solidFill>
                <a:latin typeface="Trebuchet MS"/>
                <a:cs typeface="Trebuchet MS"/>
              </a:rPr>
              <a:t>D</a:t>
            </a:r>
            <a:r>
              <a:rPr sz="3200" spc="-325" dirty="0">
                <a:solidFill>
                  <a:srgbClr val="004B8D"/>
                </a:solidFill>
                <a:latin typeface="Trebuchet MS"/>
                <a:cs typeface="Trebuchet MS"/>
              </a:rPr>
              <a:t>r</a:t>
            </a:r>
            <a:r>
              <a:rPr sz="3200" spc="-190" dirty="0">
                <a:solidFill>
                  <a:srgbClr val="004B8D"/>
                </a:solidFill>
                <a:latin typeface="Trebuchet MS"/>
                <a:cs typeface="Trebuchet MS"/>
              </a:rPr>
              <a:t>e</a:t>
            </a:r>
            <a:r>
              <a:rPr sz="3200" spc="-100" dirty="0">
                <a:solidFill>
                  <a:srgbClr val="004B8D"/>
                </a:solidFill>
                <a:latin typeface="Trebuchet MS"/>
                <a:cs typeface="Trebuchet MS"/>
              </a:rPr>
              <a:t>a</a:t>
            </a:r>
            <a:r>
              <a:rPr sz="3200" spc="-80" dirty="0">
                <a:solidFill>
                  <a:srgbClr val="004B8D"/>
                </a:solidFill>
                <a:latin typeface="Trebuchet MS"/>
                <a:cs typeface="Trebuchet MS"/>
              </a:rPr>
              <a:t>m</a:t>
            </a:r>
            <a:endParaRPr sz="3200">
              <a:latin typeface="Trebuchet MS"/>
              <a:cs typeface="Trebuchet MS"/>
            </a:endParaRPr>
          </a:p>
          <a:p>
            <a:pPr marL="236854" marR="1133475">
              <a:lnSpc>
                <a:spcPts val="1700"/>
              </a:lnSpc>
              <a:spcBef>
                <a:spcPts val="130"/>
              </a:spcBef>
            </a:pPr>
            <a:r>
              <a:rPr sz="1600" spc="-110" dirty="0">
                <a:solidFill>
                  <a:srgbClr val="0079C1"/>
                </a:solidFill>
                <a:latin typeface="Trebuchet MS"/>
                <a:cs typeface="Trebuchet MS"/>
              </a:rPr>
              <a:t>C</a:t>
            </a:r>
            <a:r>
              <a:rPr sz="1600" spc="-25" dirty="0">
                <a:solidFill>
                  <a:srgbClr val="0079C1"/>
                </a:solidFill>
                <a:latin typeface="Trebuchet MS"/>
                <a:cs typeface="Trebuchet MS"/>
              </a:rPr>
              <a:t>omm</a:t>
            </a:r>
            <a:r>
              <a:rPr sz="1600" spc="-40" dirty="0">
                <a:solidFill>
                  <a:srgbClr val="0079C1"/>
                </a:solidFill>
                <a:latin typeface="Trebuchet MS"/>
                <a:cs typeface="Trebuchet MS"/>
              </a:rPr>
              <a:t>u</a:t>
            </a:r>
            <a:r>
              <a:rPr sz="1600" spc="-65" dirty="0">
                <a:solidFill>
                  <a:srgbClr val="0079C1"/>
                </a:solidFill>
                <a:latin typeface="Trebuchet MS"/>
                <a:cs typeface="Trebuchet MS"/>
              </a:rPr>
              <a:t>nity</a:t>
            </a:r>
            <a:r>
              <a:rPr sz="1600" spc="-130" dirty="0">
                <a:solidFill>
                  <a:srgbClr val="0079C1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0079C1"/>
                </a:solidFill>
                <a:latin typeface="Trebuchet MS"/>
                <a:cs typeface="Trebuchet MS"/>
              </a:rPr>
              <a:t>C</a:t>
            </a:r>
            <a:r>
              <a:rPr sz="1600" spc="-10" dirty="0">
                <a:solidFill>
                  <a:srgbClr val="0079C1"/>
                </a:solidFill>
                <a:latin typeface="Trebuchet MS"/>
                <a:cs typeface="Trebuchet MS"/>
              </a:rPr>
              <a:t>o</a:t>
            </a:r>
            <a:r>
              <a:rPr sz="1600" spc="-85" dirty="0">
                <a:solidFill>
                  <a:srgbClr val="0079C1"/>
                </a:solidFill>
                <a:latin typeface="Trebuchet MS"/>
                <a:cs typeface="Trebuchet MS"/>
              </a:rPr>
              <a:t>l</a:t>
            </a:r>
            <a:r>
              <a:rPr sz="1600" spc="-75" dirty="0">
                <a:solidFill>
                  <a:srgbClr val="0079C1"/>
                </a:solidFill>
                <a:latin typeface="Trebuchet MS"/>
                <a:cs typeface="Trebuchet MS"/>
              </a:rPr>
              <a:t>le</a:t>
            </a:r>
            <a:r>
              <a:rPr sz="1600" spc="-20" dirty="0">
                <a:solidFill>
                  <a:srgbClr val="0079C1"/>
                </a:solidFill>
                <a:latin typeface="Trebuchet MS"/>
                <a:cs typeface="Trebuchet MS"/>
              </a:rPr>
              <a:t>g</a:t>
            </a:r>
            <a:r>
              <a:rPr sz="1600" spc="-75" dirty="0">
                <a:solidFill>
                  <a:srgbClr val="0079C1"/>
                </a:solidFill>
                <a:latin typeface="Trebuchet MS"/>
                <a:cs typeface="Trebuchet MS"/>
              </a:rPr>
              <a:t>e</a:t>
            </a:r>
            <a:r>
              <a:rPr sz="1600" spc="100" dirty="0">
                <a:solidFill>
                  <a:srgbClr val="0079C1"/>
                </a:solidFill>
                <a:latin typeface="Trebuchet MS"/>
                <a:cs typeface="Trebuchet MS"/>
              </a:rPr>
              <a:t>s</a:t>
            </a:r>
            <a:r>
              <a:rPr sz="1600" spc="-130" dirty="0">
                <a:solidFill>
                  <a:srgbClr val="0079C1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79C1"/>
                </a:solidFill>
                <a:latin typeface="Trebuchet MS"/>
                <a:cs typeface="Trebuchet MS"/>
              </a:rPr>
              <a:t>and</a:t>
            </a:r>
            <a:r>
              <a:rPr sz="1600" spc="-114" dirty="0">
                <a:solidFill>
                  <a:srgbClr val="0079C1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079C1"/>
                </a:solidFill>
                <a:latin typeface="Trebuchet MS"/>
                <a:cs typeface="Trebuchet MS"/>
              </a:rPr>
              <a:t>the</a:t>
            </a:r>
            <a:r>
              <a:rPr sz="1600" spc="-40" dirty="0">
                <a:solidFill>
                  <a:srgbClr val="0079C1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0079C1"/>
                </a:solidFill>
                <a:latin typeface="Trebuchet MS"/>
                <a:cs typeface="Trebuchet MS"/>
              </a:rPr>
              <a:t>Nation</a:t>
            </a:r>
            <a:r>
              <a:rPr sz="1600" spc="-95" dirty="0">
                <a:solidFill>
                  <a:srgbClr val="0079C1"/>
                </a:solidFill>
                <a:latin typeface="Trebuchet MS"/>
                <a:cs typeface="Trebuchet MS"/>
              </a:rPr>
              <a:t>’</a:t>
            </a:r>
            <a:r>
              <a:rPr sz="1600" spc="100" dirty="0">
                <a:solidFill>
                  <a:srgbClr val="0079C1"/>
                </a:solidFill>
                <a:latin typeface="Trebuchet MS"/>
                <a:cs typeface="Trebuchet MS"/>
              </a:rPr>
              <a:t>s</a:t>
            </a:r>
            <a:r>
              <a:rPr sz="1600" spc="-130" dirty="0">
                <a:solidFill>
                  <a:srgbClr val="0079C1"/>
                </a:solidFill>
                <a:latin typeface="Trebuchet MS"/>
                <a:cs typeface="Trebuchet MS"/>
              </a:rPr>
              <a:t> </a:t>
            </a:r>
            <a:r>
              <a:rPr sz="1600" spc="-175" dirty="0">
                <a:solidFill>
                  <a:srgbClr val="0079C1"/>
                </a:solidFill>
                <a:latin typeface="Trebuchet MS"/>
                <a:cs typeface="Trebuchet MS"/>
              </a:rPr>
              <a:t>F</a:t>
            </a:r>
            <a:r>
              <a:rPr sz="1600" spc="-80" dirty="0">
                <a:solidFill>
                  <a:srgbClr val="0079C1"/>
                </a:solidFill>
                <a:latin typeface="Trebuchet MS"/>
                <a:cs typeface="Trebuchet MS"/>
              </a:rPr>
              <a:t>ut</a:t>
            </a:r>
            <a:r>
              <a:rPr sz="1600" spc="-70" dirty="0">
                <a:solidFill>
                  <a:srgbClr val="0079C1"/>
                </a:solidFill>
                <a:latin typeface="Trebuchet MS"/>
                <a:cs typeface="Trebuchet MS"/>
              </a:rPr>
              <a:t>u</a:t>
            </a:r>
            <a:r>
              <a:rPr sz="1600" spc="-60" dirty="0">
                <a:solidFill>
                  <a:srgbClr val="0079C1"/>
                </a:solidFill>
                <a:latin typeface="Trebuchet MS"/>
                <a:cs typeface="Trebuchet MS"/>
              </a:rPr>
              <a:t>r</a:t>
            </a:r>
            <a:r>
              <a:rPr sz="1600" spc="-65" dirty="0">
                <a:solidFill>
                  <a:srgbClr val="0079C1"/>
                </a:solidFill>
                <a:latin typeface="Trebuchet MS"/>
                <a:cs typeface="Trebuchet MS"/>
              </a:rPr>
              <a:t>e</a:t>
            </a:r>
            <a:endParaRPr sz="1600">
              <a:latin typeface="Trebuchet MS"/>
              <a:cs typeface="Trebuchet MS"/>
            </a:endParaRPr>
          </a:p>
          <a:p>
            <a:pPr marL="2974340">
              <a:lnSpc>
                <a:spcPts val="1000"/>
              </a:lnSpc>
            </a:pPr>
            <a:r>
              <a:rPr sz="1000" spc="-245" dirty="0"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550">
              <a:latin typeface="Times New Roman"/>
              <a:cs typeface="Times New Roman"/>
            </a:endParaRPr>
          </a:p>
          <a:p>
            <a:pPr marL="2861945">
              <a:lnSpc>
                <a:spcPts val="550"/>
              </a:lnSpc>
            </a:pPr>
            <a:endParaRPr sz="550">
              <a:latin typeface="Times New Roman"/>
              <a:cs typeface="Times New Roman"/>
            </a:endParaRPr>
          </a:p>
          <a:p>
            <a:pPr marL="112395">
              <a:lnSpc>
                <a:spcPts val="1000"/>
              </a:lnSpc>
              <a:tabLst>
                <a:tab pos="1823720" algn="l"/>
              </a:tabLst>
            </a:pPr>
            <a:r>
              <a:rPr dirty="0"/>
              <a:t>	</a:t>
            </a: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00">
              <a:latin typeface="Times New Roman"/>
              <a:cs typeface="Times New Roman"/>
            </a:endParaRPr>
          </a:p>
          <a:p>
            <a:pPr marL="92075">
              <a:lnSpc>
                <a:spcPts val="950"/>
              </a:lnSpc>
              <a:tabLst>
                <a:tab pos="1635125" algn="l"/>
              </a:tabLst>
            </a:pPr>
            <a:r>
              <a:rPr sz="950" dirty="0"/>
              <a:t>	</a:t>
            </a:r>
            <a:endParaRPr sz="950"/>
          </a:p>
          <a:p>
            <a:pPr marR="233679" algn="r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solidFill>
                  <a:srgbClr val="626494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626494"/>
                </a:solidFill>
                <a:latin typeface="Trebuchet MS"/>
                <a:cs typeface="Trebuchet MS"/>
              </a:rPr>
              <a:t>R</a:t>
            </a:r>
            <a:r>
              <a:rPr sz="950" spc="-25" dirty="0">
                <a:solidFill>
                  <a:srgbClr val="626494"/>
                </a:solidFill>
                <a:latin typeface="Trebuchet MS"/>
                <a:cs typeface="Trebuchet MS"/>
              </a:rPr>
              <a:t>epo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r</a:t>
            </a:r>
            <a:r>
              <a:rPr sz="950" spc="-80" dirty="0">
                <a:solidFill>
                  <a:srgbClr val="626494"/>
                </a:solidFill>
                <a:latin typeface="Trebuchet MS"/>
                <a:cs typeface="Trebuchet MS"/>
              </a:rPr>
              <a:t>t</a:t>
            </a:r>
            <a:r>
              <a:rPr sz="950" spc="-7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626494"/>
                </a:solidFill>
                <a:latin typeface="Trebuchet MS"/>
                <a:cs typeface="Trebuchet MS"/>
              </a:rPr>
              <a:t>F</a:t>
            </a:r>
            <a:r>
              <a:rPr sz="950" spc="-70" dirty="0">
                <a:solidFill>
                  <a:srgbClr val="626494"/>
                </a:solidFill>
                <a:latin typeface="Trebuchet MS"/>
                <a:cs typeface="Trebuchet MS"/>
              </a:rPr>
              <a:t>r</a:t>
            </a:r>
            <a:r>
              <a:rPr sz="950" dirty="0">
                <a:solidFill>
                  <a:srgbClr val="626494"/>
                </a:solidFill>
                <a:latin typeface="Trebuchet MS"/>
                <a:cs typeface="Trebuchet MS"/>
              </a:rPr>
              <a:t>om</a:t>
            </a:r>
            <a:r>
              <a:rPr sz="950" spc="-6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626494"/>
                </a:solidFill>
                <a:latin typeface="Trebuchet MS"/>
                <a:cs typeface="Trebuchet MS"/>
              </a:rPr>
              <a:t>the</a:t>
            </a:r>
            <a:endParaRPr sz="950">
              <a:latin typeface="Trebuchet MS"/>
              <a:cs typeface="Trebuchet MS"/>
            </a:endParaRPr>
          </a:p>
          <a:p>
            <a:pPr marL="1844039" marR="232410" indent="318135" algn="r">
              <a:lnSpc>
                <a:spcPct val="102099"/>
              </a:lnSpc>
            </a:pPr>
            <a:r>
              <a:rPr sz="950" spc="-114" dirty="0">
                <a:solidFill>
                  <a:srgbClr val="626494"/>
                </a:solidFill>
                <a:latin typeface="Adobe Hebrew"/>
                <a:cs typeface="Adobe Hebrew"/>
              </a:rPr>
              <a:t>2</a:t>
            </a:r>
            <a:r>
              <a:rPr sz="950" spc="-65" dirty="0">
                <a:solidFill>
                  <a:srgbClr val="626494"/>
                </a:solidFill>
                <a:latin typeface="Adobe Hebrew"/>
                <a:cs typeface="Adobe Hebrew"/>
              </a:rPr>
              <a:t>1</a:t>
            </a:r>
            <a:r>
              <a:rPr sz="950" spc="45" dirty="0">
                <a:solidFill>
                  <a:srgbClr val="626494"/>
                </a:solidFill>
                <a:latin typeface="Trebuchet MS"/>
                <a:cs typeface="Trebuchet MS"/>
              </a:rPr>
              <a:t>s</a:t>
            </a:r>
            <a:r>
              <a:rPr sz="950" spc="-105" dirty="0">
                <a:solidFill>
                  <a:srgbClr val="626494"/>
                </a:solidFill>
                <a:latin typeface="Trebuchet MS"/>
                <a:cs typeface="Trebuchet MS"/>
              </a:rPr>
              <a:t>t</a:t>
            </a:r>
            <a:r>
              <a:rPr sz="950" spc="-85" dirty="0">
                <a:solidFill>
                  <a:srgbClr val="626494"/>
                </a:solidFill>
                <a:latin typeface="Trebuchet MS"/>
                <a:cs typeface="Trebuchet MS"/>
              </a:rPr>
              <a:t>-</a:t>
            </a:r>
            <a:r>
              <a:rPr sz="950" spc="-70" dirty="0">
                <a:solidFill>
                  <a:srgbClr val="626494"/>
                </a:solidFill>
                <a:latin typeface="Trebuchet MS"/>
                <a:cs typeface="Trebuchet MS"/>
              </a:rPr>
              <a:t>C</a:t>
            </a:r>
            <a:r>
              <a:rPr sz="950" spc="-45" dirty="0">
                <a:solidFill>
                  <a:srgbClr val="626494"/>
                </a:solidFill>
                <a:latin typeface="Trebuchet MS"/>
                <a:cs typeface="Trebuchet MS"/>
              </a:rPr>
              <a:t>e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n</a:t>
            </a:r>
            <a:r>
              <a:rPr sz="950" spc="-105" dirty="0">
                <a:solidFill>
                  <a:srgbClr val="626494"/>
                </a:solidFill>
                <a:latin typeface="Trebuchet MS"/>
                <a:cs typeface="Trebuchet MS"/>
              </a:rPr>
              <a:t>t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u</a:t>
            </a:r>
            <a:r>
              <a:rPr sz="950" spc="-55" dirty="0">
                <a:solidFill>
                  <a:srgbClr val="626494"/>
                </a:solidFill>
                <a:latin typeface="Trebuchet MS"/>
                <a:cs typeface="Trebuchet MS"/>
              </a:rPr>
              <a:t>ry</a:t>
            </a:r>
            <a:r>
              <a:rPr sz="950" spc="-10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626494"/>
                </a:solidFill>
                <a:latin typeface="Trebuchet MS"/>
                <a:cs typeface="Trebuchet MS"/>
              </a:rPr>
              <a:t>C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o</a:t>
            </a:r>
            <a:r>
              <a:rPr sz="950" spc="-35" dirty="0">
                <a:solidFill>
                  <a:srgbClr val="626494"/>
                </a:solidFill>
                <a:latin typeface="Trebuchet MS"/>
                <a:cs typeface="Trebuchet MS"/>
              </a:rPr>
              <a:t>mm</a:t>
            </a:r>
            <a:r>
              <a:rPr sz="950" spc="-45" dirty="0">
                <a:solidFill>
                  <a:srgbClr val="626494"/>
                </a:solidFill>
                <a:latin typeface="Trebuchet MS"/>
                <a:cs typeface="Trebuchet MS"/>
              </a:rPr>
              <a:t>i</a:t>
            </a:r>
            <a:r>
              <a:rPr sz="950" spc="40" dirty="0">
                <a:solidFill>
                  <a:srgbClr val="626494"/>
                </a:solidFill>
                <a:latin typeface="Trebuchet MS"/>
                <a:cs typeface="Trebuchet MS"/>
              </a:rPr>
              <a:t>ss</a:t>
            </a:r>
            <a:r>
              <a:rPr sz="950" spc="-35" dirty="0">
                <a:solidFill>
                  <a:srgbClr val="626494"/>
                </a:solidFill>
                <a:latin typeface="Trebuchet MS"/>
                <a:cs typeface="Trebuchet MS"/>
              </a:rPr>
              <a:t>i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o</a:t>
            </a:r>
            <a:r>
              <a:rPr sz="950" spc="10" dirty="0">
                <a:solidFill>
                  <a:srgbClr val="626494"/>
                </a:solidFill>
                <a:latin typeface="Trebuchet MS"/>
                <a:cs typeface="Trebuchet MS"/>
              </a:rPr>
              <a:t>n</a:t>
            </a:r>
            <a:r>
              <a:rPr sz="950" spc="-9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o</a:t>
            </a:r>
            <a:r>
              <a:rPr sz="950" spc="10" dirty="0">
                <a:solidFill>
                  <a:srgbClr val="626494"/>
                </a:solidFill>
                <a:latin typeface="Trebuchet MS"/>
                <a:cs typeface="Trebuchet MS"/>
              </a:rPr>
              <a:t>n</a:t>
            </a:r>
            <a:r>
              <a:rPr sz="950" spc="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626494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95" dirty="0">
                <a:solidFill>
                  <a:srgbClr val="626494"/>
                </a:solidFill>
                <a:latin typeface="Trebuchet MS"/>
                <a:cs typeface="Trebuchet MS"/>
              </a:rPr>
              <a:t>F</a:t>
            </a:r>
            <a:r>
              <a:rPr sz="950" spc="-45" dirty="0">
                <a:solidFill>
                  <a:srgbClr val="626494"/>
                </a:solidFill>
                <a:latin typeface="Trebuchet MS"/>
                <a:cs typeface="Trebuchet MS"/>
              </a:rPr>
              <a:t>u</a:t>
            </a:r>
            <a:r>
              <a:rPr sz="950" spc="-40" dirty="0">
                <a:solidFill>
                  <a:srgbClr val="626494"/>
                </a:solidFill>
                <a:latin typeface="Trebuchet MS"/>
                <a:cs typeface="Trebuchet MS"/>
              </a:rPr>
              <a:t>t</a:t>
            </a:r>
            <a:r>
              <a:rPr sz="950" spc="-35" dirty="0">
                <a:solidFill>
                  <a:srgbClr val="626494"/>
                </a:solidFill>
                <a:latin typeface="Trebuchet MS"/>
                <a:cs typeface="Trebuchet MS"/>
              </a:rPr>
              <a:t>u</a:t>
            </a:r>
            <a:r>
              <a:rPr sz="950" spc="-30" dirty="0">
                <a:solidFill>
                  <a:srgbClr val="626494"/>
                </a:solidFill>
                <a:latin typeface="Trebuchet MS"/>
                <a:cs typeface="Trebuchet MS"/>
              </a:rPr>
              <a:t>re</a:t>
            </a:r>
            <a:r>
              <a:rPr sz="950" spc="-6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626494"/>
                </a:solidFill>
                <a:latin typeface="Trebuchet MS"/>
                <a:cs typeface="Trebuchet MS"/>
              </a:rPr>
              <a:t>of</a:t>
            </a:r>
            <a:r>
              <a:rPr sz="950" spc="-7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626494"/>
                </a:solidFill>
                <a:latin typeface="Trebuchet MS"/>
                <a:cs typeface="Trebuchet MS"/>
              </a:rPr>
              <a:t>C</a:t>
            </a:r>
            <a:r>
              <a:rPr sz="950" dirty="0">
                <a:solidFill>
                  <a:srgbClr val="626494"/>
                </a:solidFill>
                <a:latin typeface="Trebuchet MS"/>
                <a:cs typeface="Trebuchet MS"/>
              </a:rPr>
              <a:t>omm</a:t>
            </a:r>
            <a:r>
              <a:rPr sz="950" spc="-10" dirty="0">
                <a:solidFill>
                  <a:srgbClr val="626494"/>
                </a:solidFill>
                <a:latin typeface="Trebuchet MS"/>
                <a:cs typeface="Trebuchet MS"/>
              </a:rPr>
              <a:t>u</a:t>
            </a:r>
            <a:r>
              <a:rPr sz="950" spc="-30" dirty="0">
                <a:solidFill>
                  <a:srgbClr val="626494"/>
                </a:solidFill>
                <a:latin typeface="Trebuchet MS"/>
                <a:cs typeface="Trebuchet MS"/>
              </a:rPr>
              <a:t>nity</a:t>
            </a:r>
            <a:r>
              <a:rPr sz="950" spc="-75" dirty="0">
                <a:solidFill>
                  <a:srgbClr val="626494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626494"/>
                </a:solidFill>
                <a:latin typeface="Trebuchet MS"/>
                <a:cs typeface="Trebuchet MS"/>
              </a:rPr>
              <a:t>C</a:t>
            </a:r>
            <a:r>
              <a:rPr sz="950" spc="5" dirty="0">
                <a:solidFill>
                  <a:srgbClr val="626494"/>
                </a:solidFill>
                <a:latin typeface="Trebuchet MS"/>
                <a:cs typeface="Trebuchet MS"/>
              </a:rPr>
              <a:t>o</a:t>
            </a:r>
            <a:r>
              <a:rPr sz="950" spc="-45" dirty="0">
                <a:solidFill>
                  <a:srgbClr val="626494"/>
                </a:solidFill>
                <a:latin typeface="Trebuchet MS"/>
                <a:cs typeface="Trebuchet MS"/>
              </a:rPr>
              <a:t>l</a:t>
            </a:r>
            <a:r>
              <a:rPr sz="950" spc="-40" dirty="0">
                <a:solidFill>
                  <a:srgbClr val="626494"/>
                </a:solidFill>
                <a:latin typeface="Trebuchet MS"/>
                <a:cs typeface="Trebuchet MS"/>
              </a:rPr>
              <a:t>l</a:t>
            </a:r>
            <a:r>
              <a:rPr sz="950" spc="-35" dirty="0">
                <a:solidFill>
                  <a:srgbClr val="626494"/>
                </a:solidFill>
                <a:latin typeface="Trebuchet MS"/>
                <a:cs typeface="Trebuchet MS"/>
              </a:rPr>
              <a:t>e</a:t>
            </a:r>
            <a:r>
              <a:rPr sz="950" spc="-5" dirty="0">
                <a:solidFill>
                  <a:srgbClr val="626494"/>
                </a:solidFill>
                <a:latin typeface="Trebuchet MS"/>
                <a:cs typeface="Trebuchet MS"/>
              </a:rPr>
              <a:t>g</a:t>
            </a:r>
            <a:r>
              <a:rPr sz="950" spc="-35" dirty="0">
                <a:solidFill>
                  <a:srgbClr val="626494"/>
                </a:solidFill>
                <a:latin typeface="Trebuchet MS"/>
                <a:cs typeface="Trebuchet MS"/>
              </a:rPr>
              <a:t>e</a:t>
            </a:r>
            <a:r>
              <a:rPr sz="950" spc="65" dirty="0">
                <a:solidFill>
                  <a:srgbClr val="626494"/>
                </a:solidFill>
                <a:latin typeface="Trebuchet MS"/>
                <a:cs typeface="Trebuchet MS"/>
              </a:rPr>
              <a:t>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13" name="object 613"/>
          <p:cNvSpPr txBox="1"/>
          <p:nvPr/>
        </p:nvSpPr>
        <p:spPr>
          <a:xfrm>
            <a:off x="5511800" y="5719279"/>
            <a:ext cx="3766185" cy="399415"/>
          </a:xfrm>
          <a:prstGeom prst="rect">
            <a:avLst/>
          </a:prstGeom>
          <a:solidFill>
            <a:srgbClr val="626494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 algn="ctr">
              <a:lnSpc>
                <a:spcPct val="100000"/>
              </a:lnSpc>
            </a:pPr>
            <a:r>
              <a:rPr sz="650" spc="-65" dirty="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sz="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FFFFFF"/>
                </a:solidFill>
                <a:latin typeface="Arial"/>
                <a:cs typeface="Arial"/>
              </a:rPr>
              <a:t>Associa</a:t>
            </a:r>
            <a:r>
              <a:rPr sz="650" spc="-45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FFFFFF"/>
                </a:solidFill>
                <a:latin typeface="Arial"/>
                <a:cs typeface="Arial"/>
              </a:rPr>
              <a:t>Colleges</a:t>
            </a:r>
            <a:endParaRPr sz="65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  <a:spcBef>
                <a:spcPts val="90"/>
              </a:spcBef>
            </a:pPr>
            <a:r>
              <a:rPr sz="650" spc="-6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FFFFFF"/>
                </a:solidFill>
                <a:latin typeface="Arial"/>
                <a:cs typeface="Arial"/>
              </a:rPr>
              <a:t>Bill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FFFFFF"/>
                </a:solidFill>
                <a:latin typeface="Arial"/>
                <a:cs typeface="Arial"/>
              </a:rPr>
              <a:t>Melinda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11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650" spc="-55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FFFFFF"/>
                </a:solidFill>
                <a:latin typeface="Arial"/>
                <a:cs typeface="Arial"/>
              </a:rPr>
              <a:t>Founda</a:t>
            </a:r>
            <a:r>
              <a:rPr sz="650" spc="-40" dirty="0">
                <a:solidFill>
                  <a:srgbClr val="FFFFFF"/>
                </a:solidFill>
                <a:latin typeface="Arial"/>
                <a:cs typeface="Arial"/>
              </a:rPr>
              <a:t>tion,</a:t>
            </a:r>
            <a:r>
              <a:rPr sz="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FFFFFF"/>
                </a:solidFill>
                <a:latin typeface="Arial"/>
                <a:cs typeface="Arial"/>
              </a:rPr>
              <a:t>Kresge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FFFFFF"/>
                </a:solidFill>
                <a:latin typeface="Arial"/>
                <a:cs typeface="Arial"/>
              </a:rPr>
              <a:t>Founda</a:t>
            </a:r>
            <a:r>
              <a:rPr sz="650" spc="-40" dirty="0">
                <a:solidFill>
                  <a:srgbClr val="FFFFFF"/>
                </a:solidFill>
                <a:latin typeface="Arial"/>
                <a:cs typeface="Arial"/>
              </a:rPr>
              <a:t>tion,</a:t>
            </a:r>
            <a:r>
              <a:rPr sz="6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11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650" spc="-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Educa</a:t>
            </a:r>
            <a:r>
              <a:rPr sz="650" spc="-45" dirty="0">
                <a:solidFill>
                  <a:srgbClr val="FFFFFF"/>
                </a:solidFill>
                <a:latin typeface="Arial"/>
                <a:cs typeface="Arial"/>
              </a:rPr>
              <a:t>tional </a:t>
            </a:r>
            <a:r>
              <a:rPr sz="650" spc="-1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50" spc="-50" dirty="0">
                <a:solidFill>
                  <a:srgbClr val="FFFFFF"/>
                </a:solidFill>
                <a:latin typeface="Arial"/>
                <a:cs typeface="Arial"/>
              </a:rPr>
              <a:t>esting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8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65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50" spc="-55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endParaRPr sz="650">
              <a:latin typeface="Arial"/>
              <a:cs typeface="Arial"/>
            </a:endParaRPr>
          </a:p>
        </p:txBody>
      </p:sp>
      <p:sp>
        <p:nvSpPr>
          <p:cNvPr id="614" name="object 614"/>
          <p:cNvSpPr txBox="1"/>
          <p:nvPr/>
        </p:nvSpPr>
        <p:spPr>
          <a:xfrm>
            <a:off x="659843" y="1526096"/>
            <a:ext cx="4606925" cy="241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Report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fro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endParaRPr sz="2800">
              <a:latin typeface="Arial Narrow"/>
              <a:cs typeface="Arial Narrow"/>
            </a:endParaRPr>
          </a:p>
          <a:p>
            <a:pPr marL="12700" marR="5080" algn="ctr">
              <a:lnSpc>
                <a:spcPct val="105600"/>
              </a:lnSpc>
              <a:spcBef>
                <a:spcPts val="1545"/>
              </a:spcBef>
            </a:pP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21st-Centur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Commission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Future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Community</a:t>
            </a:r>
            <a:r>
              <a:rPr sz="38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Colleges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615" name="object 615"/>
          <p:cNvSpPr txBox="1"/>
          <p:nvPr/>
        </p:nvSpPr>
        <p:spPr>
          <a:xfrm>
            <a:off x="1180509" y="4566262"/>
            <a:ext cx="3645535" cy="169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</a:pPr>
            <a:r>
              <a:rPr sz="3250" dirty="0">
                <a:solidFill>
                  <a:srgbClr val="FFFFFF"/>
                </a:solidFill>
                <a:latin typeface="Arial Narrow"/>
                <a:cs typeface="Arial Narrow"/>
              </a:rPr>
              <a:t>American</a:t>
            </a:r>
            <a:r>
              <a:rPr sz="3250" spc="-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50" dirty="0">
                <a:solidFill>
                  <a:srgbClr val="FFFFFF"/>
                </a:solidFill>
                <a:latin typeface="Arial Narrow"/>
                <a:cs typeface="Arial Narrow"/>
              </a:rPr>
              <a:t>Association</a:t>
            </a:r>
            <a:r>
              <a:rPr sz="325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50" spc="-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3250" dirty="0">
                <a:solidFill>
                  <a:srgbClr val="FFFFFF"/>
                </a:solidFill>
                <a:latin typeface="Arial Narrow"/>
                <a:cs typeface="Arial Narrow"/>
              </a:rPr>
              <a:t>Community</a:t>
            </a:r>
            <a:r>
              <a:rPr sz="325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50" dirty="0">
                <a:solidFill>
                  <a:srgbClr val="FFFFFF"/>
                </a:solidFill>
                <a:latin typeface="Arial Narrow"/>
                <a:cs typeface="Arial Narrow"/>
              </a:rPr>
              <a:t>Colleges</a:t>
            </a:r>
            <a:endParaRPr sz="3250">
              <a:latin typeface="Arial Narrow"/>
              <a:cs typeface="Arial Narrow"/>
            </a:endParaRPr>
          </a:p>
          <a:p>
            <a:pPr marR="67945" algn="ctr">
              <a:lnSpc>
                <a:spcPct val="100000"/>
              </a:lnSpc>
              <a:spcBef>
                <a:spcPts val="1905"/>
              </a:spcBef>
            </a:pPr>
            <a:r>
              <a:rPr sz="3250" dirty="0">
                <a:solidFill>
                  <a:srgbClr val="FFFFFF"/>
                </a:solidFill>
                <a:latin typeface="Arial Narrow"/>
                <a:cs typeface="Arial Narrow"/>
              </a:rPr>
              <a:t>April</a:t>
            </a:r>
            <a:r>
              <a:rPr sz="3250" spc="-5" dirty="0">
                <a:solidFill>
                  <a:srgbClr val="FFFFFF"/>
                </a:solidFill>
                <a:latin typeface="Arial Narrow"/>
                <a:cs typeface="Arial Narrow"/>
              </a:rPr>
              <a:t> 2012</a:t>
            </a:r>
            <a:endParaRPr sz="3250">
              <a:latin typeface="Arial Narrow"/>
              <a:cs typeface="Arial Narrow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19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0149" y="2824831"/>
            <a:ext cx="3875404" cy="396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24900"/>
              </a:lnSpc>
            </a:pPr>
            <a:r>
              <a:rPr sz="7750" b="1" spc="465" dirty="0">
                <a:solidFill>
                  <a:srgbClr val="73FDFF"/>
                </a:solidFill>
                <a:latin typeface="Calibri"/>
                <a:cs typeface="Calibri"/>
              </a:rPr>
              <a:t>MAJOR </a:t>
            </a:r>
            <a:r>
              <a:rPr sz="7750" b="1" spc="350" dirty="0">
                <a:solidFill>
                  <a:srgbClr val="73FDFF"/>
                </a:solidFill>
                <a:latin typeface="Calibri"/>
                <a:cs typeface="Calibri"/>
              </a:rPr>
              <a:t>C</a:t>
            </a:r>
            <a:r>
              <a:rPr sz="7750" b="1" spc="240" dirty="0">
                <a:solidFill>
                  <a:srgbClr val="73FDFF"/>
                </a:solidFill>
                <a:latin typeface="Calibri"/>
                <a:cs typeface="Calibri"/>
              </a:rPr>
              <a:t>A</a:t>
            </a:r>
            <a:r>
              <a:rPr sz="7750" b="1" spc="69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r>
              <a:rPr sz="7750" b="1" spc="200" dirty="0">
                <a:solidFill>
                  <a:srgbClr val="73FDFF"/>
                </a:solidFill>
                <a:latin typeface="Calibri"/>
                <a:cs typeface="Calibri"/>
              </a:rPr>
              <a:t>EE</a:t>
            </a:r>
            <a:r>
              <a:rPr sz="7750" b="1" spc="30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r>
              <a:rPr sz="7750" b="1" spc="120" dirty="0">
                <a:solidFill>
                  <a:srgbClr val="73FDFF"/>
                </a:solidFill>
                <a:latin typeface="Calibri"/>
                <a:cs typeface="Calibri"/>
              </a:rPr>
              <a:t> </a:t>
            </a:r>
            <a:r>
              <a:rPr sz="7750" b="1" spc="260" dirty="0">
                <a:solidFill>
                  <a:srgbClr val="73FDFF"/>
                </a:solidFill>
                <a:latin typeface="Calibri"/>
                <a:cs typeface="Calibri"/>
              </a:rPr>
              <a:t>COLLEGE</a:t>
            </a:r>
            <a:endParaRPr sz="77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0383" rIns="0" bIns="0" rtlCol="0">
            <a:spAutoFit/>
          </a:bodyPr>
          <a:lstStyle/>
          <a:p>
            <a:pPr marL="1655445" marR="5080" indent="-852169">
              <a:lnSpc>
                <a:spcPts val="3890"/>
              </a:lnSpc>
            </a:pPr>
            <a:r>
              <a:rPr sz="3400" i="0" spc="-25" dirty="0">
                <a:solidFill>
                  <a:srgbClr val="FFFFFF"/>
                </a:solidFill>
                <a:latin typeface="Arial"/>
                <a:cs typeface="Arial"/>
              </a:rPr>
              <a:t>Durin</a:t>
            </a:r>
            <a:r>
              <a:rPr sz="3400" i="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400" i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i="0" spc="-1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3400" i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i="0" spc="-15" dirty="0">
                <a:solidFill>
                  <a:srgbClr val="FFFFFF"/>
                </a:solidFill>
                <a:latin typeface="Arial"/>
                <a:cs typeface="Arial"/>
              </a:rPr>
              <a:t>transitional</a:t>
            </a:r>
            <a:r>
              <a:rPr sz="3400" i="0" spc="-20" dirty="0">
                <a:solidFill>
                  <a:srgbClr val="FFFFFF"/>
                </a:solidFill>
                <a:latin typeface="Arial"/>
                <a:cs typeface="Arial"/>
              </a:rPr>
              <a:t> years,</a:t>
            </a:r>
            <a:r>
              <a:rPr sz="3400" i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i="0" spc="-20" dirty="0">
                <a:solidFill>
                  <a:srgbClr val="FFFFFF"/>
                </a:solidFill>
                <a:latin typeface="Arial"/>
                <a:cs typeface="Arial"/>
              </a:rPr>
              <a:t>students make</a:t>
            </a:r>
            <a:r>
              <a:rPr sz="3400" i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i="0" spc="-20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3400" i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i="0" spc="-25" dirty="0">
                <a:solidFill>
                  <a:srgbClr val="FFFFFF"/>
                </a:solidFill>
                <a:latin typeface="Arial"/>
                <a:cs typeface="Arial"/>
              </a:rPr>
              <a:t>importan</a:t>
            </a:r>
            <a:r>
              <a:rPr sz="3400" i="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i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i="0" spc="-20" dirty="0">
                <a:solidFill>
                  <a:srgbClr val="FFFFFF"/>
                </a:solidFill>
                <a:latin typeface="Arial"/>
                <a:cs typeface="Arial"/>
              </a:rPr>
              <a:t>choices: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3653" y="2321073"/>
            <a:ext cx="36480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5"/>
              </a:lnSpc>
            </a:pP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Recommendations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fro</a:t>
            </a:r>
            <a:r>
              <a:rPr sz="2800" spc="1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the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0393" y="3000716"/>
            <a:ext cx="4475480" cy="170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5600"/>
              </a:lnSpc>
            </a:pP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California</a:t>
            </a:r>
            <a:r>
              <a:rPr sz="38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Community College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Student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Success </a:t>
            </a:r>
            <a:r>
              <a:rPr sz="3800" spc="-3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k Force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7380" y="5046529"/>
            <a:ext cx="208089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50"/>
              </a:lnSpc>
            </a:pPr>
            <a:r>
              <a:rPr sz="3250" spc="-5" dirty="0">
                <a:solidFill>
                  <a:srgbClr val="FFFFFF"/>
                </a:solidFill>
                <a:latin typeface="Arial Narrow"/>
                <a:cs typeface="Arial Narrow"/>
              </a:rPr>
              <a:t>Januar</a:t>
            </a:r>
            <a:r>
              <a:rPr sz="325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50" spc="-5" dirty="0">
                <a:solidFill>
                  <a:srgbClr val="FFFFFF"/>
                </a:solidFill>
                <a:latin typeface="Arial Narrow"/>
                <a:cs typeface="Arial Narrow"/>
              </a:rPr>
              <a:t>2012</a:t>
            </a:r>
            <a:endParaRPr sz="325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900" y="1130300"/>
            <a:ext cx="4622800" cy="560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995" y="1204950"/>
            <a:ext cx="4219562" cy="393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573" y="4679184"/>
            <a:ext cx="3969385" cy="1898650"/>
          </a:xfrm>
          <a:custGeom>
            <a:avLst/>
            <a:gdLst/>
            <a:ahLst/>
            <a:cxnLst/>
            <a:rect l="l" t="t" r="r" b="b"/>
            <a:pathLst>
              <a:path w="3969385" h="1898650">
                <a:moveTo>
                  <a:pt x="3792982" y="0"/>
                </a:moveTo>
                <a:lnTo>
                  <a:pt x="0" y="465721"/>
                </a:lnTo>
                <a:lnTo>
                  <a:pt x="175909" y="1898383"/>
                </a:lnTo>
                <a:lnTo>
                  <a:pt x="3968889" y="1432661"/>
                </a:lnTo>
                <a:lnTo>
                  <a:pt x="3792982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7589" y="5627561"/>
            <a:ext cx="31115" cy="19050"/>
          </a:xfrm>
          <a:custGeom>
            <a:avLst/>
            <a:gdLst/>
            <a:ahLst/>
            <a:cxnLst/>
            <a:rect l="l" t="t" r="r" b="b"/>
            <a:pathLst>
              <a:path w="31114" h="19050">
                <a:moveTo>
                  <a:pt x="26352" y="0"/>
                </a:moveTo>
                <a:lnTo>
                  <a:pt x="0" y="3225"/>
                </a:lnTo>
                <a:lnTo>
                  <a:pt x="1917" y="18808"/>
                </a:lnTo>
                <a:lnTo>
                  <a:pt x="29362" y="15430"/>
                </a:lnTo>
                <a:lnTo>
                  <a:pt x="30543" y="10909"/>
                </a:lnTo>
                <a:lnTo>
                  <a:pt x="29540" y="2806"/>
                </a:lnTo>
                <a:lnTo>
                  <a:pt x="26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5157" y="5695788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60">
                <a:moveTo>
                  <a:pt x="6527" y="0"/>
                </a:moveTo>
                <a:lnTo>
                  <a:pt x="0" y="22809"/>
                </a:lnTo>
                <a:lnTo>
                  <a:pt x="18592" y="20523"/>
                </a:lnTo>
                <a:lnTo>
                  <a:pt x="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4474" y="5640039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17642" y="0"/>
                </a:moveTo>
                <a:lnTo>
                  <a:pt x="5689" y="4953"/>
                </a:lnTo>
                <a:lnTo>
                  <a:pt x="0" y="16133"/>
                </a:lnTo>
                <a:lnTo>
                  <a:pt x="4860" y="31885"/>
                </a:lnTo>
                <a:lnTo>
                  <a:pt x="14397" y="38491"/>
                </a:lnTo>
                <a:lnTo>
                  <a:pt x="30623" y="35012"/>
                </a:lnTo>
                <a:lnTo>
                  <a:pt x="38881" y="26941"/>
                </a:lnTo>
                <a:lnTo>
                  <a:pt x="35387" y="8920"/>
                </a:lnTo>
                <a:lnTo>
                  <a:pt x="27184" y="924"/>
                </a:lnTo>
                <a:lnTo>
                  <a:pt x="1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7363" y="5560451"/>
            <a:ext cx="997585" cy="223520"/>
          </a:xfrm>
          <a:custGeom>
            <a:avLst/>
            <a:gdLst/>
            <a:ahLst/>
            <a:cxnLst/>
            <a:rect l="l" t="t" r="r" b="b"/>
            <a:pathLst>
              <a:path w="997585" h="223520">
                <a:moveTo>
                  <a:pt x="984465" y="0"/>
                </a:moveTo>
                <a:lnTo>
                  <a:pt x="0" y="120878"/>
                </a:lnTo>
                <a:lnTo>
                  <a:pt x="12598" y="223443"/>
                </a:lnTo>
                <a:lnTo>
                  <a:pt x="298484" y="188341"/>
                </a:lnTo>
                <a:lnTo>
                  <a:pt x="91973" y="188341"/>
                </a:lnTo>
                <a:lnTo>
                  <a:pt x="87019" y="147942"/>
                </a:lnTo>
                <a:lnTo>
                  <a:pt x="68224" y="147942"/>
                </a:lnTo>
                <a:lnTo>
                  <a:pt x="67449" y="141643"/>
                </a:lnTo>
                <a:lnTo>
                  <a:pt x="111772" y="136194"/>
                </a:lnTo>
                <a:lnTo>
                  <a:pt x="167442" y="136194"/>
                </a:lnTo>
                <a:lnTo>
                  <a:pt x="169659" y="129095"/>
                </a:lnTo>
                <a:lnTo>
                  <a:pt x="177952" y="128079"/>
                </a:lnTo>
                <a:lnTo>
                  <a:pt x="248275" y="128079"/>
                </a:lnTo>
                <a:lnTo>
                  <a:pt x="250021" y="122442"/>
                </a:lnTo>
                <a:lnTo>
                  <a:pt x="262932" y="116407"/>
                </a:lnTo>
                <a:lnTo>
                  <a:pt x="339146" y="116407"/>
                </a:lnTo>
                <a:lnTo>
                  <a:pt x="338276" y="109334"/>
                </a:lnTo>
                <a:lnTo>
                  <a:pt x="338265" y="108394"/>
                </a:lnTo>
                <a:lnTo>
                  <a:pt x="345440" y="107505"/>
                </a:lnTo>
                <a:lnTo>
                  <a:pt x="369890" y="107505"/>
                </a:lnTo>
                <a:lnTo>
                  <a:pt x="372808" y="104152"/>
                </a:lnTo>
                <a:lnTo>
                  <a:pt x="383095" y="102882"/>
                </a:lnTo>
                <a:lnTo>
                  <a:pt x="503142" y="102882"/>
                </a:lnTo>
                <a:lnTo>
                  <a:pt x="501357" y="88366"/>
                </a:lnTo>
                <a:lnTo>
                  <a:pt x="539292" y="83705"/>
                </a:lnTo>
                <a:lnTo>
                  <a:pt x="595237" y="83705"/>
                </a:lnTo>
                <a:lnTo>
                  <a:pt x="596763" y="80905"/>
                </a:lnTo>
                <a:lnTo>
                  <a:pt x="608967" y="74213"/>
                </a:lnTo>
                <a:lnTo>
                  <a:pt x="693328" y="74213"/>
                </a:lnTo>
                <a:lnTo>
                  <a:pt x="692188" y="64935"/>
                </a:lnTo>
                <a:lnTo>
                  <a:pt x="732320" y="60007"/>
                </a:lnTo>
                <a:lnTo>
                  <a:pt x="792346" y="60007"/>
                </a:lnTo>
                <a:lnTo>
                  <a:pt x="792815" y="58636"/>
                </a:lnTo>
                <a:lnTo>
                  <a:pt x="801337" y="51499"/>
                </a:lnTo>
                <a:lnTo>
                  <a:pt x="816948" y="50177"/>
                </a:lnTo>
                <a:lnTo>
                  <a:pt x="886379" y="50177"/>
                </a:lnTo>
                <a:lnTo>
                  <a:pt x="885278" y="41224"/>
                </a:lnTo>
                <a:lnTo>
                  <a:pt x="924661" y="36385"/>
                </a:lnTo>
                <a:lnTo>
                  <a:pt x="988935" y="36385"/>
                </a:lnTo>
                <a:lnTo>
                  <a:pt x="984465" y="0"/>
                </a:lnTo>
                <a:close/>
              </a:path>
              <a:path w="997585" h="223520">
                <a:moveTo>
                  <a:pt x="167442" y="136194"/>
                </a:moveTo>
                <a:lnTo>
                  <a:pt x="111772" y="136194"/>
                </a:lnTo>
                <a:lnTo>
                  <a:pt x="112547" y="142494"/>
                </a:lnTo>
                <a:lnTo>
                  <a:pt x="94018" y="144767"/>
                </a:lnTo>
                <a:lnTo>
                  <a:pt x="99263" y="187452"/>
                </a:lnTo>
                <a:lnTo>
                  <a:pt x="91973" y="188341"/>
                </a:lnTo>
                <a:lnTo>
                  <a:pt x="298484" y="188341"/>
                </a:lnTo>
                <a:lnTo>
                  <a:pt x="360026" y="180784"/>
                </a:lnTo>
                <a:lnTo>
                  <a:pt x="153517" y="180784"/>
                </a:lnTo>
                <a:lnTo>
                  <a:pt x="167442" y="136194"/>
                </a:lnTo>
                <a:close/>
              </a:path>
              <a:path w="997585" h="223520">
                <a:moveTo>
                  <a:pt x="189826" y="161836"/>
                </a:moveTo>
                <a:lnTo>
                  <a:pt x="165823" y="164782"/>
                </a:lnTo>
                <a:lnTo>
                  <a:pt x="161328" y="179832"/>
                </a:lnTo>
                <a:lnTo>
                  <a:pt x="153517" y="180784"/>
                </a:lnTo>
                <a:lnTo>
                  <a:pt x="360026" y="180784"/>
                </a:lnTo>
                <a:lnTo>
                  <a:pt x="404295" y="175348"/>
                </a:lnTo>
                <a:lnTo>
                  <a:pt x="197827" y="175348"/>
                </a:lnTo>
                <a:lnTo>
                  <a:pt x="189826" y="161836"/>
                </a:lnTo>
                <a:close/>
              </a:path>
              <a:path w="997585" h="223520">
                <a:moveTo>
                  <a:pt x="248275" y="128079"/>
                </a:moveTo>
                <a:lnTo>
                  <a:pt x="177952" y="128079"/>
                </a:lnTo>
                <a:lnTo>
                  <a:pt x="206121" y="174332"/>
                </a:lnTo>
                <a:lnTo>
                  <a:pt x="197827" y="175348"/>
                </a:lnTo>
                <a:lnTo>
                  <a:pt x="404295" y="175348"/>
                </a:lnTo>
                <a:lnTo>
                  <a:pt x="468423" y="167474"/>
                </a:lnTo>
                <a:lnTo>
                  <a:pt x="272059" y="167474"/>
                </a:lnTo>
                <a:lnTo>
                  <a:pt x="258443" y="166624"/>
                </a:lnTo>
                <a:lnTo>
                  <a:pt x="248916" y="158434"/>
                </a:lnTo>
                <a:lnTo>
                  <a:pt x="254711" y="151993"/>
                </a:lnTo>
                <a:lnTo>
                  <a:pt x="284164" y="151993"/>
                </a:lnTo>
                <a:lnTo>
                  <a:pt x="283514" y="146710"/>
                </a:lnTo>
                <a:lnTo>
                  <a:pt x="279793" y="145288"/>
                </a:lnTo>
                <a:lnTo>
                  <a:pt x="256743" y="144297"/>
                </a:lnTo>
                <a:lnTo>
                  <a:pt x="247764" y="143040"/>
                </a:lnTo>
                <a:lnTo>
                  <a:pt x="246595" y="133502"/>
                </a:lnTo>
                <a:lnTo>
                  <a:pt x="248275" y="128079"/>
                </a:lnTo>
                <a:close/>
              </a:path>
              <a:path w="997585" h="223520">
                <a:moveTo>
                  <a:pt x="275920" y="121196"/>
                </a:moveTo>
                <a:lnTo>
                  <a:pt x="258838" y="123291"/>
                </a:lnTo>
                <a:lnTo>
                  <a:pt x="253085" y="126288"/>
                </a:lnTo>
                <a:lnTo>
                  <a:pt x="254165" y="135064"/>
                </a:lnTo>
                <a:lnTo>
                  <a:pt x="256438" y="137223"/>
                </a:lnTo>
                <a:lnTo>
                  <a:pt x="289928" y="138836"/>
                </a:lnTo>
                <a:lnTo>
                  <a:pt x="291147" y="148844"/>
                </a:lnTo>
                <a:lnTo>
                  <a:pt x="287190" y="161239"/>
                </a:lnTo>
                <a:lnTo>
                  <a:pt x="275711" y="166855"/>
                </a:lnTo>
                <a:lnTo>
                  <a:pt x="272059" y="167474"/>
                </a:lnTo>
                <a:lnTo>
                  <a:pt x="468423" y="167474"/>
                </a:lnTo>
                <a:lnTo>
                  <a:pt x="550651" y="157378"/>
                </a:lnTo>
                <a:lnTo>
                  <a:pt x="344182" y="157378"/>
                </a:lnTo>
                <a:lnTo>
                  <a:pt x="340805" y="129908"/>
                </a:lnTo>
                <a:lnTo>
                  <a:pt x="279844" y="129908"/>
                </a:lnTo>
                <a:lnTo>
                  <a:pt x="278796" y="126288"/>
                </a:lnTo>
                <a:lnTo>
                  <a:pt x="278694" y="126034"/>
                </a:lnTo>
                <a:lnTo>
                  <a:pt x="275920" y="121196"/>
                </a:lnTo>
                <a:close/>
              </a:path>
              <a:path w="997585" h="223520">
                <a:moveTo>
                  <a:pt x="284164" y="151993"/>
                </a:moveTo>
                <a:lnTo>
                  <a:pt x="254711" y="151993"/>
                </a:lnTo>
                <a:lnTo>
                  <a:pt x="255930" y="160756"/>
                </a:lnTo>
                <a:lnTo>
                  <a:pt x="264426" y="162026"/>
                </a:lnTo>
                <a:lnTo>
                  <a:pt x="279590" y="160159"/>
                </a:lnTo>
                <a:lnTo>
                  <a:pt x="284721" y="156527"/>
                </a:lnTo>
                <a:lnTo>
                  <a:pt x="284164" y="151993"/>
                </a:lnTo>
                <a:close/>
              </a:path>
              <a:path w="997585" h="223520">
                <a:moveTo>
                  <a:pt x="357441" y="131508"/>
                </a:moveTo>
                <a:lnTo>
                  <a:pt x="349491" y="140500"/>
                </a:lnTo>
                <a:lnTo>
                  <a:pt x="351447" y="156489"/>
                </a:lnTo>
                <a:lnTo>
                  <a:pt x="344182" y="157378"/>
                </a:lnTo>
                <a:lnTo>
                  <a:pt x="550651" y="157378"/>
                </a:lnTo>
                <a:lnTo>
                  <a:pt x="586852" y="152933"/>
                </a:lnTo>
                <a:lnTo>
                  <a:pt x="380403" y="152933"/>
                </a:lnTo>
                <a:lnTo>
                  <a:pt x="357441" y="131508"/>
                </a:lnTo>
                <a:close/>
              </a:path>
              <a:path w="997585" h="223520">
                <a:moveTo>
                  <a:pt x="503142" y="102882"/>
                </a:moveTo>
                <a:lnTo>
                  <a:pt x="383095" y="102882"/>
                </a:lnTo>
                <a:lnTo>
                  <a:pt x="362331" y="126034"/>
                </a:lnTo>
                <a:lnTo>
                  <a:pt x="390423" y="151701"/>
                </a:lnTo>
                <a:lnTo>
                  <a:pt x="380403" y="152933"/>
                </a:lnTo>
                <a:lnTo>
                  <a:pt x="586852" y="152933"/>
                </a:lnTo>
                <a:lnTo>
                  <a:pt x="713867" y="137337"/>
                </a:lnTo>
                <a:lnTo>
                  <a:pt x="507377" y="137337"/>
                </a:lnTo>
                <a:lnTo>
                  <a:pt x="503142" y="102882"/>
                </a:lnTo>
                <a:close/>
              </a:path>
              <a:path w="997585" h="223520">
                <a:moveTo>
                  <a:pt x="86741" y="145669"/>
                </a:moveTo>
                <a:lnTo>
                  <a:pt x="68224" y="147942"/>
                </a:lnTo>
                <a:lnTo>
                  <a:pt x="87019" y="147942"/>
                </a:lnTo>
                <a:lnTo>
                  <a:pt x="86741" y="145669"/>
                </a:lnTo>
                <a:close/>
              </a:path>
              <a:path w="997585" h="223520">
                <a:moveTo>
                  <a:pt x="590315" y="104660"/>
                </a:moveTo>
                <a:lnTo>
                  <a:pt x="540410" y="104660"/>
                </a:lnTo>
                <a:lnTo>
                  <a:pt x="541185" y="110972"/>
                </a:lnTo>
                <a:lnTo>
                  <a:pt x="511949" y="114566"/>
                </a:lnTo>
                <a:lnTo>
                  <a:pt x="514642" y="136448"/>
                </a:lnTo>
                <a:lnTo>
                  <a:pt x="507377" y="137337"/>
                </a:lnTo>
                <a:lnTo>
                  <a:pt x="713867" y="137337"/>
                </a:lnTo>
                <a:lnTo>
                  <a:pt x="816678" y="124714"/>
                </a:lnTo>
                <a:lnTo>
                  <a:pt x="620293" y="124714"/>
                </a:lnTo>
                <a:lnTo>
                  <a:pt x="604879" y="123148"/>
                </a:lnTo>
                <a:lnTo>
                  <a:pt x="595058" y="115653"/>
                </a:lnTo>
                <a:lnTo>
                  <a:pt x="590307" y="104829"/>
                </a:lnTo>
                <a:lnTo>
                  <a:pt x="590315" y="104660"/>
                </a:lnTo>
                <a:close/>
              </a:path>
              <a:path w="997585" h="223520">
                <a:moveTo>
                  <a:pt x="369890" y="107505"/>
                </a:moveTo>
                <a:lnTo>
                  <a:pt x="345440" y="107505"/>
                </a:lnTo>
                <a:lnTo>
                  <a:pt x="348462" y="132130"/>
                </a:lnTo>
                <a:lnTo>
                  <a:pt x="369890" y="107505"/>
                </a:lnTo>
                <a:close/>
              </a:path>
              <a:path w="997585" h="223520">
                <a:moveTo>
                  <a:pt x="339146" y="116407"/>
                </a:moveTo>
                <a:lnTo>
                  <a:pt x="262932" y="116407"/>
                </a:lnTo>
                <a:lnTo>
                  <a:pt x="276904" y="117213"/>
                </a:lnTo>
                <a:lnTo>
                  <a:pt x="286052" y="125358"/>
                </a:lnTo>
                <a:lnTo>
                  <a:pt x="279844" y="129908"/>
                </a:lnTo>
                <a:lnTo>
                  <a:pt x="340805" y="129908"/>
                </a:lnTo>
                <a:lnTo>
                  <a:pt x="339146" y="116407"/>
                </a:lnTo>
                <a:close/>
              </a:path>
              <a:path w="997585" h="223520">
                <a:moveTo>
                  <a:pt x="693328" y="74213"/>
                </a:moveTo>
                <a:lnTo>
                  <a:pt x="608967" y="74213"/>
                </a:lnTo>
                <a:lnTo>
                  <a:pt x="626264" y="74736"/>
                </a:lnTo>
                <a:lnTo>
                  <a:pt x="637271" y="80609"/>
                </a:lnTo>
                <a:lnTo>
                  <a:pt x="643038" y="89797"/>
                </a:lnTo>
                <a:lnTo>
                  <a:pt x="643146" y="104444"/>
                </a:lnTo>
                <a:lnTo>
                  <a:pt x="638616" y="115498"/>
                </a:lnTo>
                <a:lnTo>
                  <a:pt x="628451" y="122786"/>
                </a:lnTo>
                <a:lnTo>
                  <a:pt x="620293" y="124714"/>
                </a:lnTo>
                <a:lnTo>
                  <a:pt x="816678" y="124714"/>
                </a:lnTo>
                <a:lnTo>
                  <a:pt x="904699" y="113906"/>
                </a:lnTo>
                <a:lnTo>
                  <a:pt x="698207" y="113906"/>
                </a:lnTo>
                <a:lnTo>
                  <a:pt x="693328" y="74213"/>
                </a:lnTo>
                <a:close/>
              </a:path>
              <a:path w="997585" h="223520">
                <a:moveTo>
                  <a:pt x="727951" y="89154"/>
                </a:moveTo>
                <a:lnTo>
                  <a:pt x="702919" y="92227"/>
                </a:lnTo>
                <a:lnTo>
                  <a:pt x="705472" y="113017"/>
                </a:lnTo>
                <a:lnTo>
                  <a:pt x="698207" y="113906"/>
                </a:lnTo>
                <a:lnTo>
                  <a:pt x="904699" y="113906"/>
                </a:lnTo>
                <a:lnTo>
                  <a:pt x="941935" y="109334"/>
                </a:lnTo>
                <a:lnTo>
                  <a:pt x="735457" y="109334"/>
                </a:lnTo>
                <a:lnTo>
                  <a:pt x="734110" y="108102"/>
                </a:lnTo>
                <a:lnTo>
                  <a:pt x="733856" y="106045"/>
                </a:lnTo>
                <a:lnTo>
                  <a:pt x="731240" y="91465"/>
                </a:lnTo>
                <a:lnTo>
                  <a:pt x="727951" y="89154"/>
                </a:lnTo>
                <a:close/>
              </a:path>
              <a:path w="997585" h="223520">
                <a:moveTo>
                  <a:pt x="792346" y="60007"/>
                </a:moveTo>
                <a:lnTo>
                  <a:pt x="732320" y="60007"/>
                </a:lnTo>
                <a:lnTo>
                  <a:pt x="736714" y="66344"/>
                </a:lnTo>
                <a:lnTo>
                  <a:pt x="738108" y="77711"/>
                </a:lnTo>
                <a:lnTo>
                  <a:pt x="738194" y="78600"/>
                </a:lnTo>
                <a:lnTo>
                  <a:pt x="735876" y="83312"/>
                </a:lnTo>
                <a:lnTo>
                  <a:pt x="730732" y="85674"/>
                </a:lnTo>
                <a:lnTo>
                  <a:pt x="730745" y="85813"/>
                </a:lnTo>
                <a:lnTo>
                  <a:pt x="735152" y="85902"/>
                </a:lnTo>
                <a:lnTo>
                  <a:pt x="738187" y="89649"/>
                </a:lnTo>
                <a:lnTo>
                  <a:pt x="740689" y="104444"/>
                </a:lnTo>
                <a:lnTo>
                  <a:pt x="741248" y="106667"/>
                </a:lnTo>
                <a:lnTo>
                  <a:pt x="742975" y="108254"/>
                </a:lnTo>
                <a:lnTo>
                  <a:pt x="743024" y="108407"/>
                </a:lnTo>
                <a:lnTo>
                  <a:pt x="735457" y="109334"/>
                </a:lnTo>
                <a:lnTo>
                  <a:pt x="941935" y="109334"/>
                </a:lnTo>
                <a:lnTo>
                  <a:pt x="997064" y="102565"/>
                </a:lnTo>
                <a:lnTo>
                  <a:pt x="996682" y="99453"/>
                </a:lnTo>
                <a:lnTo>
                  <a:pt x="808898" y="99453"/>
                </a:lnTo>
                <a:lnTo>
                  <a:pt x="797142" y="95719"/>
                </a:lnTo>
                <a:lnTo>
                  <a:pt x="789591" y="86713"/>
                </a:lnTo>
                <a:lnTo>
                  <a:pt x="788807" y="70365"/>
                </a:lnTo>
                <a:lnTo>
                  <a:pt x="792346" y="60007"/>
                </a:lnTo>
                <a:close/>
              </a:path>
              <a:path w="997585" h="223520">
                <a:moveTo>
                  <a:pt x="595237" y="83705"/>
                </a:moveTo>
                <a:lnTo>
                  <a:pt x="539292" y="83705"/>
                </a:lnTo>
                <a:lnTo>
                  <a:pt x="540067" y="90004"/>
                </a:lnTo>
                <a:lnTo>
                  <a:pt x="509397" y="93764"/>
                </a:lnTo>
                <a:lnTo>
                  <a:pt x="511175" y="108254"/>
                </a:lnTo>
                <a:lnTo>
                  <a:pt x="540410" y="104660"/>
                </a:lnTo>
                <a:lnTo>
                  <a:pt x="590315" y="104660"/>
                </a:lnTo>
                <a:lnTo>
                  <a:pt x="590873" y="91709"/>
                </a:lnTo>
                <a:lnTo>
                  <a:pt x="595237" y="83705"/>
                </a:lnTo>
                <a:close/>
              </a:path>
              <a:path w="997585" h="223520">
                <a:moveTo>
                  <a:pt x="889764" y="77711"/>
                </a:moveTo>
                <a:lnTo>
                  <a:pt x="838238" y="77711"/>
                </a:lnTo>
                <a:lnTo>
                  <a:pt x="834687" y="89797"/>
                </a:lnTo>
                <a:lnTo>
                  <a:pt x="834562" y="90004"/>
                </a:lnTo>
                <a:lnTo>
                  <a:pt x="824134" y="98561"/>
                </a:lnTo>
                <a:lnTo>
                  <a:pt x="808898" y="99453"/>
                </a:lnTo>
                <a:lnTo>
                  <a:pt x="996682" y="99453"/>
                </a:lnTo>
                <a:lnTo>
                  <a:pt x="995544" y="90195"/>
                </a:lnTo>
                <a:lnTo>
                  <a:pt x="891298" y="90195"/>
                </a:lnTo>
                <a:lnTo>
                  <a:pt x="889764" y="77711"/>
                </a:lnTo>
                <a:close/>
              </a:path>
              <a:path w="997585" h="223520">
                <a:moveTo>
                  <a:pt x="821436" y="54216"/>
                </a:moveTo>
                <a:lnTo>
                  <a:pt x="811149" y="55473"/>
                </a:lnTo>
                <a:lnTo>
                  <a:pt x="799335" y="60600"/>
                </a:lnTo>
                <a:lnTo>
                  <a:pt x="794464" y="72248"/>
                </a:lnTo>
                <a:lnTo>
                  <a:pt x="798302" y="86487"/>
                </a:lnTo>
                <a:lnTo>
                  <a:pt x="807289" y="93879"/>
                </a:lnTo>
                <a:lnTo>
                  <a:pt x="815492" y="94361"/>
                </a:lnTo>
                <a:lnTo>
                  <a:pt x="824077" y="93306"/>
                </a:lnTo>
                <a:lnTo>
                  <a:pt x="830085" y="88366"/>
                </a:lnTo>
                <a:lnTo>
                  <a:pt x="830973" y="78600"/>
                </a:lnTo>
                <a:lnTo>
                  <a:pt x="838238" y="77711"/>
                </a:lnTo>
                <a:lnTo>
                  <a:pt x="889764" y="77711"/>
                </a:lnTo>
                <a:lnTo>
                  <a:pt x="888321" y="65976"/>
                </a:lnTo>
                <a:lnTo>
                  <a:pt x="829424" y="65976"/>
                </a:lnTo>
                <a:lnTo>
                  <a:pt x="827493" y="59321"/>
                </a:lnTo>
                <a:lnTo>
                  <a:pt x="821436" y="54216"/>
                </a:lnTo>
                <a:close/>
              </a:path>
              <a:path w="997585" h="223520">
                <a:moveTo>
                  <a:pt x="994165" y="78968"/>
                </a:moveTo>
                <a:lnTo>
                  <a:pt x="930592" y="78968"/>
                </a:lnTo>
                <a:lnTo>
                  <a:pt x="931367" y="85280"/>
                </a:lnTo>
                <a:lnTo>
                  <a:pt x="891298" y="90195"/>
                </a:lnTo>
                <a:lnTo>
                  <a:pt x="995544" y="90195"/>
                </a:lnTo>
                <a:lnTo>
                  <a:pt x="994165" y="78968"/>
                </a:lnTo>
                <a:close/>
              </a:path>
              <a:path w="997585" h="223520">
                <a:moveTo>
                  <a:pt x="991470" y="57023"/>
                </a:moveTo>
                <a:lnTo>
                  <a:pt x="926211" y="57023"/>
                </a:lnTo>
                <a:lnTo>
                  <a:pt x="926985" y="63322"/>
                </a:lnTo>
                <a:lnTo>
                  <a:pt x="895858" y="67144"/>
                </a:lnTo>
                <a:lnTo>
                  <a:pt x="897801" y="82994"/>
                </a:lnTo>
                <a:lnTo>
                  <a:pt x="930592" y="78968"/>
                </a:lnTo>
                <a:lnTo>
                  <a:pt x="994165" y="78968"/>
                </a:lnTo>
                <a:lnTo>
                  <a:pt x="991470" y="57023"/>
                </a:lnTo>
                <a:close/>
              </a:path>
              <a:path w="997585" h="223520">
                <a:moveTo>
                  <a:pt x="886379" y="50177"/>
                </a:moveTo>
                <a:lnTo>
                  <a:pt x="816948" y="50177"/>
                </a:lnTo>
                <a:lnTo>
                  <a:pt x="828877" y="53411"/>
                </a:lnTo>
                <a:lnTo>
                  <a:pt x="835918" y="62274"/>
                </a:lnTo>
                <a:lnTo>
                  <a:pt x="829424" y="65976"/>
                </a:lnTo>
                <a:lnTo>
                  <a:pt x="888321" y="65976"/>
                </a:lnTo>
                <a:lnTo>
                  <a:pt x="886379" y="50177"/>
                </a:lnTo>
                <a:close/>
              </a:path>
              <a:path w="997585" h="223520">
                <a:moveTo>
                  <a:pt x="988935" y="36385"/>
                </a:moveTo>
                <a:lnTo>
                  <a:pt x="924661" y="36385"/>
                </a:lnTo>
                <a:lnTo>
                  <a:pt x="925436" y="42684"/>
                </a:lnTo>
                <a:lnTo>
                  <a:pt x="893343" y="46621"/>
                </a:lnTo>
                <a:lnTo>
                  <a:pt x="895083" y="60845"/>
                </a:lnTo>
                <a:lnTo>
                  <a:pt x="926211" y="57023"/>
                </a:lnTo>
                <a:lnTo>
                  <a:pt x="991470" y="57023"/>
                </a:lnTo>
                <a:lnTo>
                  <a:pt x="988935" y="36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8655" y="580977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5" y="38539"/>
                </a:lnTo>
                <a:lnTo>
                  <a:pt x="10139" y="47130"/>
                </a:lnTo>
                <a:lnTo>
                  <a:pt x="22003" y="51891"/>
                </a:lnTo>
                <a:lnTo>
                  <a:pt x="37882" y="51689"/>
                </a:lnTo>
                <a:lnTo>
                  <a:pt x="47213" y="44501"/>
                </a:lnTo>
                <a:lnTo>
                  <a:pt x="52640" y="32943"/>
                </a:lnTo>
                <a:lnTo>
                  <a:pt x="52985" y="17625"/>
                </a:lnTo>
                <a:lnTo>
                  <a:pt x="46268" y="7285"/>
                </a:lnTo>
                <a:lnTo>
                  <a:pt x="35137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1751" y="5795885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4" y="38536"/>
                </a:lnTo>
                <a:lnTo>
                  <a:pt x="10137" y="47129"/>
                </a:lnTo>
                <a:lnTo>
                  <a:pt x="22000" y="51890"/>
                </a:lnTo>
                <a:lnTo>
                  <a:pt x="37876" y="51687"/>
                </a:lnTo>
                <a:lnTo>
                  <a:pt x="47208" y="44498"/>
                </a:lnTo>
                <a:lnTo>
                  <a:pt x="52638" y="32941"/>
                </a:lnTo>
                <a:lnTo>
                  <a:pt x="52985" y="17625"/>
                </a:lnTo>
                <a:lnTo>
                  <a:pt x="46268" y="7285"/>
                </a:lnTo>
                <a:lnTo>
                  <a:pt x="35137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4847" y="578199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0" y="38526"/>
                </a:lnTo>
                <a:lnTo>
                  <a:pt x="10136" y="47120"/>
                </a:lnTo>
                <a:lnTo>
                  <a:pt x="22003" y="51884"/>
                </a:lnTo>
                <a:lnTo>
                  <a:pt x="37879" y="51689"/>
                </a:lnTo>
                <a:lnTo>
                  <a:pt x="47209" y="44499"/>
                </a:lnTo>
                <a:lnTo>
                  <a:pt x="52640" y="32939"/>
                </a:lnTo>
                <a:lnTo>
                  <a:pt x="52990" y="17617"/>
                </a:lnTo>
                <a:lnTo>
                  <a:pt x="46266" y="7281"/>
                </a:lnTo>
                <a:lnTo>
                  <a:pt x="35134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7948" y="576811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4" y="38538"/>
                </a:lnTo>
                <a:lnTo>
                  <a:pt x="10138" y="47129"/>
                </a:lnTo>
                <a:lnTo>
                  <a:pt x="22001" y="51890"/>
                </a:lnTo>
                <a:lnTo>
                  <a:pt x="37877" y="51686"/>
                </a:lnTo>
                <a:lnTo>
                  <a:pt x="47209" y="44497"/>
                </a:lnTo>
                <a:lnTo>
                  <a:pt x="52637" y="32940"/>
                </a:lnTo>
                <a:lnTo>
                  <a:pt x="52981" y="17625"/>
                </a:lnTo>
                <a:lnTo>
                  <a:pt x="46263" y="7285"/>
                </a:lnTo>
                <a:lnTo>
                  <a:pt x="35135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21044" y="5754225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19" y="38526"/>
                </a:lnTo>
                <a:lnTo>
                  <a:pt x="10131" y="47120"/>
                </a:lnTo>
                <a:lnTo>
                  <a:pt x="21997" y="51884"/>
                </a:lnTo>
                <a:lnTo>
                  <a:pt x="37877" y="51686"/>
                </a:lnTo>
                <a:lnTo>
                  <a:pt x="47209" y="44497"/>
                </a:lnTo>
                <a:lnTo>
                  <a:pt x="52637" y="32940"/>
                </a:lnTo>
                <a:lnTo>
                  <a:pt x="52981" y="17625"/>
                </a:lnTo>
                <a:lnTo>
                  <a:pt x="46263" y="7285"/>
                </a:lnTo>
                <a:lnTo>
                  <a:pt x="35135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34140" y="574033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9" y="0"/>
                </a:moveTo>
                <a:lnTo>
                  <a:pt x="9008" y="6093"/>
                </a:lnTo>
                <a:lnTo>
                  <a:pt x="1638" y="16677"/>
                </a:lnTo>
                <a:lnTo>
                  <a:pt x="0" y="29893"/>
                </a:lnTo>
                <a:lnTo>
                  <a:pt x="2624" y="38537"/>
                </a:lnTo>
                <a:lnTo>
                  <a:pt x="10137" y="47129"/>
                </a:lnTo>
                <a:lnTo>
                  <a:pt x="22001" y="51890"/>
                </a:lnTo>
                <a:lnTo>
                  <a:pt x="37877" y="51686"/>
                </a:lnTo>
                <a:lnTo>
                  <a:pt x="47209" y="44497"/>
                </a:lnTo>
                <a:lnTo>
                  <a:pt x="52638" y="32940"/>
                </a:lnTo>
                <a:lnTo>
                  <a:pt x="52984" y="17623"/>
                </a:lnTo>
                <a:lnTo>
                  <a:pt x="46267" y="7284"/>
                </a:lnTo>
                <a:lnTo>
                  <a:pt x="35136" y="983"/>
                </a:lnTo>
                <a:lnTo>
                  <a:pt x="20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7236" y="572645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9" y="0"/>
                </a:moveTo>
                <a:lnTo>
                  <a:pt x="9008" y="6093"/>
                </a:lnTo>
                <a:lnTo>
                  <a:pt x="1638" y="16677"/>
                </a:lnTo>
                <a:lnTo>
                  <a:pt x="0" y="29893"/>
                </a:lnTo>
                <a:lnTo>
                  <a:pt x="2624" y="38536"/>
                </a:lnTo>
                <a:lnTo>
                  <a:pt x="10136" y="47128"/>
                </a:lnTo>
                <a:lnTo>
                  <a:pt x="21999" y="51889"/>
                </a:lnTo>
                <a:lnTo>
                  <a:pt x="37874" y="51686"/>
                </a:lnTo>
                <a:lnTo>
                  <a:pt x="47204" y="44496"/>
                </a:lnTo>
                <a:lnTo>
                  <a:pt x="52634" y="32939"/>
                </a:lnTo>
                <a:lnTo>
                  <a:pt x="52980" y="17623"/>
                </a:lnTo>
                <a:lnTo>
                  <a:pt x="46258" y="7284"/>
                </a:lnTo>
                <a:lnTo>
                  <a:pt x="35128" y="983"/>
                </a:lnTo>
                <a:lnTo>
                  <a:pt x="20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3428" y="569867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7" y="0"/>
                </a:moveTo>
                <a:lnTo>
                  <a:pt x="9009" y="6092"/>
                </a:lnTo>
                <a:lnTo>
                  <a:pt x="1639" y="16677"/>
                </a:lnTo>
                <a:lnTo>
                  <a:pt x="0" y="29895"/>
                </a:lnTo>
                <a:lnTo>
                  <a:pt x="2624" y="38538"/>
                </a:lnTo>
                <a:lnTo>
                  <a:pt x="10136" y="47130"/>
                </a:lnTo>
                <a:lnTo>
                  <a:pt x="21999" y="51891"/>
                </a:lnTo>
                <a:lnTo>
                  <a:pt x="37874" y="51688"/>
                </a:lnTo>
                <a:lnTo>
                  <a:pt x="47204" y="44498"/>
                </a:lnTo>
                <a:lnTo>
                  <a:pt x="52634" y="32941"/>
                </a:lnTo>
                <a:lnTo>
                  <a:pt x="52980" y="17625"/>
                </a:lnTo>
                <a:lnTo>
                  <a:pt x="46257" y="7286"/>
                </a:lnTo>
                <a:lnTo>
                  <a:pt x="35127" y="985"/>
                </a:lnTo>
                <a:lnTo>
                  <a:pt x="20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0332" y="5712564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7" y="0"/>
                </a:moveTo>
                <a:lnTo>
                  <a:pt x="9009" y="6092"/>
                </a:lnTo>
                <a:lnTo>
                  <a:pt x="1639" y="16677"/>
                </a:lnTo>
                <a:lnTo>
                  <a:pt x="0" y="29895"/>
                </a:lnTo>
                <a:lnTo>
                  <a:pt x="2624" y="38541"/>
                </a:lnTo>
                <a:lnTo>
                  <a:pt x="10134" y="47131"/>
                </a:lnTo>
                <a:lnTo>
                  <a:pt x="21996" y="51891"/>
                </a:lnTo>
                <a:lnTo>
                  <a:pt x="37877" y="51685"/>
                </a:lnTo>
                <a:lnTo>
                  <a:pt x="47210" y="44495"/>
                </a:lnTo>
                <a:lnTo>
                  <a:pt x="52637" y="32939"/>
                </a:lnTo>
                <a:lnTo>
                  <a:pt x="52980" y="17625"/>
                </a:lnTo>
                <a:lnTo>
                  <a:pt x="46257" y="7286"/>
                </a:lnTo>
                <a:lnTo>
                  <a:pt x="35127" y="985"/>
                </a:lnTo>
                <a:lnTo>
                  <a:pt x="20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5573" y="4679184"/>
            <a:ext cx="3969385" cy="1898650"/>
          </a:xfrm>
          <a:custGeom>
            <a:avLst/>
            <a:gdLst/>
            <a:ahLst/>
            <a:cxnLst/>
            <a:rect l="l" t="t" r="r" b="b"/>
            <a:pathLst>
              <a:path w="3969385" h="1898650">
                <a:moveTo>
                  <a:pt x="3792982" y="0"/>
                </a:moveTo>
                <a:lnTo>
                  <a:pt x="0" y="465721"/>
                </a:lnTo>
                <a:lnTo>
                  <a:pt x="175909" y="1898383"/>
                </a:lnTo>
                <a:lnTo>
                  <a:pt x="3968889" y="1432661"/>
                </a:lnTo>
                <a:lnTo>
                  <a:pt x="3792982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21180000">
            <a:off x="3585674" y="5205422"/>
            <a:ext cx="99714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50" spc="-2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-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-2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50" spc="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50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-2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spc="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" spc="-25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-2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-3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50" spc="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50" spc="-3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50" spc="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50" spc="-2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50" spc="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50" spc="-25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" spc="-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" spc="-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-2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spc="-2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spc="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" spc="-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spc="-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spc="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" spc="-2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50" spc="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50" spc="-2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50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1180000">
            <a:off x="3584501" y="5241600"/>
            <a:ext cx="1016457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5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5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37602" y="5627561"/>
            <a:ext cx="31115" cy="19050"/>
          </a:xfrm>
          <a:custGeom>
            <a:avLst/>
            <a:gdLst/>
            <a:ahLst/>
            <a:cxnLst/>
            <a:rect l="l" t="t" r="r" b="b"/>
            <a:pathLst>
              <a:path w="31114" h="19050">
                <a:moveTo>
                  <a:pt x="26339" y="0"/>
                </a:moveTo>
                <a:lnTo>
                  <a:pt x="0" y="3225"/>
                </a:lnTo>
                <a:lnTo>
                  <a:pt x="1905" y="18808"/>
                </a:lnTo>
                <a:lnTo>
                  <a:pt x="29349" y="15430"/>
                </a:lnTo>
                <a:lnTo>
                  <a:pt x="30530" y="10909"/>
                </a:lnTo>
                <a:lnTo>
                  <a:pt x="29527" y="2806"/>
                </a:lnTo>
                <a:lnTo>
                  <a:pt x="26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05157" y="5695788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60">
                <a:moveTo>
                  <a:pt x="6527" y="0"/>
                </a:moveTo>
                <a:lnTo>
                  <a:pt x="0" y="22809"/>
                </a:lnTo>
                <a:lnTo>
                  <a:pt x="18592" y="20523"/>
                </a:lnTo>
                <a:lnTo>
                  <a:pt x="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4474" y="5640039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17642" y="0"/>
                </a:moveTo>
                <a:lnTo>
                  <a:pt x="5689" y="4953"/>
                </a:lnTo>
                <a:lnTo>
                  <a:pt x="0" y="16133"/>
                </a:lnTo>
                <a:lnTo>
                  <a:pt x="4860" y="31885"/>
                </a:lnTo>
                <a:lnTo>
                  <a:pt x="14397" y="38491"/>
                </a:lnTo>
                <a:lnTo>
                  <a:pt x="30623" y="35012"/>
                </a:lnTo>
                <a:lnTo>
                  <a:pt x="38881" y="26941"/>
                </a:lnTo>
                <a:lnTo>
                  <a:pt x="35387" y="8920"/>
                </a:lnTo>
                <a:lnTo>
                  <a:pt x="27184" y="924"/>
                </a:lnTo>
                <a:lnTo>
                  <a:pt x="17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7363" y="5560451"/>
            <a:ext cx="997585" cy="223520"/>
          </a:xfrm>
          <a:custGeom>
            <a:avLst/>
            <a:gdLst/>
            <a:ahLst/>
            <a:cxnLst/>
            <a:rect l="l" t="t" r="r" b="b"/>
            <a:pathLst>
              <a:path w="997585" h="223520">
                <a:moveTo>
                  <a:pt x="984465" y="0"/>
                </a:moveTo>
                <a:lnTo>
                  <a:pt x="0" y="120878"/>
                </a:lnTo>
                <a:lnTo>
                  <a:pt x="12598" y="223443"/>
                </a:lnTo>
                <a:lnTo>
                  <a:pt x="298484" y="188341"/>
                </a:lnTo>
                <a:lnTo>
                  <a:pt x="91973" y="188341"/>
                </a:lnTo>
                <a:lnTo>
                  <a:pt x="87019" y="147942"/>
                </a:lnTo>
                <a:lnTo>
                  <a:pt x="68224" y="147942"/>
                </a:lnTo>
                <a:lnTo>
                  <a:pt x="67449" y="141643"/>
                </a:lnTo>
                <a:lnTo>
                  <a:pt x="111772" y="136194"/>
                </a:lnTo>
                <a:lnTo>
                  <a:pt x="167442" y="136194"/>
                </a:lnTo>
                <a:lnTo>
                  <a:pt x="169659" y="129095"/>
                </a:lnTo>
                <a:lnTo>
                  <a:pt x="177952" y="128079"/>
                </a:lnTo>
                <a:lnTo>
                  <a:pt x="248275" y="128079"/>
                </a:lnTo>
                <a:lnTo>
                  <a:pt x="250021" y="122442"/>
                </a:lnTo>
                <a:lnTo>
                  <a:pt x="262932" y="116407"/>
                </a:lnTo>
                <a:lnTo>
                  <a:pt x="339146" y="116407"/>
                </a:lnTo>
                <a:lnTo>
                  <a:pt x="338276" y="109334"/>
                </a:lnTo>
                <a:lnTo>
                  <a:pt x="338265" y="108394"/>
                </a:lnTo>
                <a:lnTo>
                  <a:pt x="345440" y="107505"/>
                </a:lnTo>
                <a:lnTo>
                  <a:pt x="369890" y="107505"/>
                </a:lnTo>
                <a:lnTo>
                  <a:pt x="372808" y="104152"/>
                </a:lnTo>
                <a:lnTo>
                  <a:pt x="383095" y="102882"/>
                </a:lnTo>
                <a:lnTo>
                  <a:pt x="503142" y="102882"/>
                </a:lnTo>
                <a:lnTo>
                  <a:pt x="501357" y="88366"/>
                </a:lnTo>
                <a:lnTo>
                  <a:pt x="539292" y="83705"/>
                </a:lnTo>
                <a:lnTo>
                  <a:pt x="595237" y="83705"/>
                </a:lnTo>
                <a:lnTo>
                  <a:pt x="596763" y="80905"/>
                </a:lnTo>
                <a:lnTo>
                  <a:pt x="608967" y="74213"/>
                </a:lnTo>
                <a:lnTo>
                  <a:pt x="693328" y="74213"/>
                </a:lnTo>
                <a:lnTo>
                  <a:pt x="692188" y="64935"/>
                </a:lnTo>
                <a:lnTo>
                  <a:pt x="732320" y="60007"/>
                </a:lnTo>
                <a:lnTo>
                  <a:pt x="792346" y="60007"/>
                </a:lnTo>
                <a:lnTo>
                  <a:pt x="792815" y="58636"/>
                </a:lnTo>
                <a:lnTo>
                  <a:pt x="801337" y="51499"/>
                </a:lnTo>
                <a:lnTo>
                  <a:pt x="816948" y="50177"/>
                </a:lnTo>
                <a:lnTo>
                  <a:pt x="886379" y="50177"/>
                </a:lnTo>
                <a:lnTo>
                  <a:pt x="885278" y="41224"/>
                </a:lnTo>
                <a:lnTo>
                  <a:pt x="924661" y="36385"/>
                </a:lnTo>
                <a:lnTo>
                  <a:pt x="988935" y="36385"/>
                </a:lnTo>
                <a:lnTo>
                  <a:pt x="984465" y="0"/>
                </a:lnTo>
                <a:close/>
              </a:path>
              <a:path w="997585" h="223520">
                <a:moveTo>
                  <a:pt x="167442" y="136194"/>
                </a:moveTo>
                <a:lnTo>
                  <a:pt x="111772" y="136194"/>
                </a:lnTo>
                <a:lnTo>
                  <a:pt x="112547" y="142494"/>
                </a:lnTo>
                <a:lnTo>
                  <a:pt x="94018" y="144767"/>
                </a:lnTo>
                <a:lnTo>
                  <a:pt x="99263" y="187452"/>
                </a:lnTo>
                <a:lnTo>
                  <a:pt x="91973" y="188341"/>
                </a:lnTo>
                <a:lnTo>
                  <a:pt x="298484" y="188341"/>
                </a:lnTo>
                <a:lnTo>
                  <a:pt x="360026" y="180784"/>
                </a:lnTo>
                <a:lnTo>
                  <a:pt x="153517" y="180784"/>
                </a:lnTo>
                <a:lnTo>
                  <a:pt x="167442" y="136194"/>
                </a:lnTo>
                <a:close/>
              </a:path>
              <a:path w="997585" h="223520">
                <a:moveTo>
                  <a:pt x="189826" y="161836"/>
                </a:moveTo>
                <a:lnTo>
                  <a:pt x="165823" y="164782"/>
                </a:lnTo>
                <a:lnTo>
                  <a:pt x="161328" y="179832"/>
                </a:lnTo>
                <a:lnTo>
                  <a:pt x="153517" y="180784"/>
                </a:lnTo>
                <a:lnTo>
                  <a:pt x="360026" y="180784"/>
                </a:lnTo>
                <a:lnTo>
                  <a:pt x="404295" y="175348"/>
                </a:lnTo>
                <a:lnTo>
                  <a:pt x="197827" y="175348"/>
                </a:lnTo>
                <a:lnTo>
                  <a:pt x="189826" y="161836"/>
                </a:lnTo>
                <a:close/>
              </a:path>
              <a:path w="997585" h="223520">
                <a:moveTo>
                  <a:pt x="248275" y="128079"/>
                </a:moveTo>
                <a:lnTo>
                  <a:pt x="177952" y="128079"/>
                </a:lnTo>
                <a:lnTo>
                  <a:pt x="206121" y="174332"/>
                </a:lnTo>
                <a:lnTo>
                  <a:pt x="197827" y="175348"/>
                </a:lnTo>
                <a:lnTo>
                  <a:pt x="404295" y="175348"/>
                </a:lnTo>
                <a:lnTo>
                  <a:pt x="468423" y="167474"/>
                </a:lnTo>
                <a:lnTo>
                  <a:pt x="272059" y="167474"/>
                </a:lnTo>
                <a:lnTo>
                  <a:pt x="258443" y="166624"/>
                </a:lnTo>
                <a:lnTo>
                  <a:pt x="248916" y="158434"/>
                </a:lnTo>
                <a:lnTo>
                  <a:pt x="254711" y="151993"/>
                </a:lnTo>
                <a:lnTo>
                  <a:pt x="284164" y="151993"/>
                </a:lnTo>
                <a:lnTo>
                  <a:pt x="283514" y="146710"/>
                </a:lnTo>
                <a:lnTo>
                  <a:pt x="279793" y="145288"/>
                </a:lnTo>
                <a:lnTo>
                  <a:pt x="256743" y="144297"/>
                </a:lnTo>
                <a:lnTo>
                  <a:pt x="247764" y="143040"/>
                </a:lnTo>
                <a:lnTo>
                  <a:pt x="246595" y="133502"/>
                </a:lnTo>
                <a:lnTo>
                  <a:pt x="248275" y="128079"/>
                </a:lnTo>
                <a:close/>
              </a:path>
              <a:path w="997585" h="223520">
                <a:moveTo>
                  <a:pt x="275920" y="121196"/>
                </a:moveTo>
                <a:lnTo>
                  <a:pt x="258838" y="123291"/>
                </a:lnTo>
                <a:lnTo>
                  <a:pt x="253085" y="126288"/>
                </a:lnTo>
                <a:lnTo>
                  <a:pt x="254165" y="135064"/>
                </a:lnTo>
                <a:lnTo>
                  <a:pt x="256438" y="137223"/>
                </a:lnTo>
                <a:lnTo>
                  <a:pt x="289928" y="138836"/>
                </a:lnTo>
                <a:lnTo>
                  <a:pt x="291147" y="148844"/>
                </a:lnTo>
                <a:lnTo>
                  <a:pt x="287190" y="161239"/>
                </a:lnTo>
                <a:lnTo>
                  <a:pt x="275711" y="166855"/>
                </a:lnTo>
                <a:lnTo>
                  <a:pt x="272059" y="167474"/>
                </a:lnTo>
                <a:lnTo>
                  <a:pt x="468423" y="167474"/>
                </a:lnTo>
                <a:lnTo>
                  <a:pt x="550651" y="157378"/>
                </a:lnTo>
                <a:lnTo>
                  <a:pt x="344182" y="157378"/>
                </a:lnTo>
                <a:lnTo>
                  <a:pt x="340805" y="129908"/>
                </a:lnTo>
                <a:lnTo>
                  <a:pt x="279844" y="129908"/>
                </a:lnTo>
                <a:lnTo>
                  <a:pt x="278796" y="126288"/>
                </a:lnTo>
                <a:lnTo>
                  <a:pt x="278694" y="126034"/>
                </a:lnTo>
                <a:lnTo>
                  <a:pt x="275920" y="121196"/>
                </a:lnTo>
                <a:close/>
              </a:path>
              <a:path w="997585" h="223520">
                <a:moveTo>
                  <a:pt x="284164" y="151993"/>
                </a:moveTo>
                <a:lnTo>
                  <a:pt x="254711" y="151993"/>
                </a:lnTo>
                <a:lnTo>
                  <a:pt x="255930" y="160756"/>
                </a:lnTo>
                <a:lnTo>
                  <a:pt x="264426" y="162026"/>
                </a:lnTo>
                <a:lnTo>
                  <a:pt x="279590" y="160159"/>
                </a:lnTo>
                <a:lnTo>
                  <a:pt x="284721" y="156527"/>
                </a:lnTo>
                <a:lnTo>
                  <a:pt x="284164" y="151993"/>
                </a:lnTo>
                <a:close/>
              </a:path>
              <a:path w="997585" h="223520">
                <a:moveTo>
                  <a:pt x="357441" y="131508"/>
                </a:moveTo>
                <a:lnTo>
                  <a:pt x="349491" y="140500"/>
                </a:lnTo>
                <a:lnTo>
                  <a:pt x="351447" y="156489"/>
                </a:lnTo>
                <a:lnTo>
                  <a:pt x="344182" y="157378"/>
                </a:lnTo>
                <a:lnTo>
                  <a:pt x="550651" y="157378"/>
                </a:lnTo>
                <a:lnTo>
                  <a:pt x="586852" y="152933"/>
                </a:lnTo>
                <a:lnTo>
                  <a:pt x="380403" y="152933"/>
                </a:lnTo>
                <a:lnTo>
                  <a:pt x="357441" y="131508"/>
                </a:lnTo>
                <a:close/>
              </a:path>
              <a:path w="997585" h="223520">
                <a:moveTo>
                  <a:pt x="503142" y="102882"/>
                </a:moveTo>
                <a:lnTo>
                  <a:pt x="383095" y="102882"/>
                </a:lnTo>
                <a:lnTo>
                  <a:pt x="362331" y="126034"/>
                </a:lnTo>
                <a:lnTo>
                  <a:pt x="390423" y="151701"/>
                </a:lnTo>
                <a:lnTo>
                  <a:pt x="380403" y="152933"/>
                </a:lnTo>
                <a:lnTo>
                  <a:pt x="586852" y="152933"/>
                </a:lnTo>
                <a:lnTo>
                  <a:pt x="713867" y="137337"/>
                </a:lnTo>
                <a:lnTo>
                  <a:pt x="507377" y="137337"/>
                </a:lnTo>
                <a:lnTo>
                  <a:pt x="503142" y="102882"/>
                </a:lnTo>
                <a:close/>
              </a:path>
              <a:path w="997585" h="223520">
                <a:moveTo>
                  <a:pt x="86741" y="145669"/>
                </a:moveTo>
                <a:lnTo>
                  <a:pt x="68224" y="147942"/>
                </a:lnTo>
                <a:lnTo>
                  <a:pt x="87019" y="147942"/>
                </a:lnTo>
                <a:lnTo>
                  <a:pt x="86741" y="145669"/>
                </a:lnTo>
                <a:close/>
              </a:path>
              <a:path w="997585" h="223520">
                <a:moveTo>
                  <a:pt x="590315" y="104660"/>
                </a:moveTo>
                <a:lnTo>
                  <a:pt x="540410" y="104660"/>
                </a:lnTo>
                <a:lnTo>
                  <a:pt x="541185" y="110972"/>
                </a:lnTo>
                <a:lnTo>
                  <a:pt x="511949" y="114566"/>
                </a:lnTo>
                <a:lnTo>
                  <a:pt x="514642" y="136448"/>
                </a:lnTo>
                <a:lnTo>
                  <a:pt x="507377" y="137337"/>
                </a:lnTo>
                <a:lnTo>
                  <a:pt x="713867" y="137337"/>
                </a:lnTo>
                <a:lnTo>
                  <a:pt x="816678" y="124714"/>
                </a:lnTo>
                <a:lnTo>
                  <a:pt x="620293" y="124714"/>
                </a:lnTo>
                <a:lnTo>
                  <a:pt x="604879" y="123148"/>
                </a:lnTo>
                <a:lnTo>
                  <a:pt x="595058" y="115653"/>
                </a:lnTo>
                <a:lnTo>
                  <a:pt x="590307" y="104829"/>
                </a:lnTo>
                <a:lnTo>
                  <a:pt x="590315" y="104660"/>
                </a:lnTo>
                <a:close/>
              </a:path>
              <a:path w="997585" h="223520">
                <a:moveTo>
                  <a:pt x="369890" y="107505"/>
                </a:moveTo>
                <a:lnTo>
                  <a:pt x="345440" y="107505"/>
                </a:lnTo>
                <a:lnTo>
                  <a:pt x="348462" y="132130"/>
                </a:lnTo>
                <a:lnTo>
                  <a:pt x="369890" y="107505"/>
                </a:lnTo>
                <a:close/>
              </a:path>
              <a:path w="997585" h="223520">
                <a:moveTo>
                  <a:pt x="339146" y="116407"/>
                </a:moveTo>
                <a:lnTo>
                  <a:pt x="262932" y="116407"/>
                </a:lnTo>
                <a:lnTo>
                  <a:pt x="276904" y="117213"/>
                </a:lnTo>
                <a:lnTo>
                  <a:pt x="286052" y="125358"/>
                </a:lnTo>
                <a:lnTo>
                  <a:pt x="279844" y="129908"/>
                </a:lnTo>
                <a:lnTo>
                  <a:pt x="340805" y="129908"/>
                </a:lnTo>
                <a:lnTo>
                  <a:pt x="339146" y="116407"/>
                </a:lnTo>
                <a:close/>
              </a:path>
              <a:path w="997585" h="223520">
                <a:moveTo>
                  <a:pt x="693328" y="74213"/>
                </a:moveTo>
                <a:lnTo>
                  <a:pt x="608967" y="74213"/>
                </a:lnTo>
                <a:lnTo>
                  <a:pt x="626264" y="74736"/>
                </a:lnTo>
                <a:lnTo>
                  <a:pt x="637271" y="80609"/>
                </a:lnTo>
                <a:lnTo>
                  <a:pt x="643038" y="89797"/>
                </a:lnTo>
                <a:lnTo>
                  <a:pt x="643146" y="104444"/>
                </a:lnTo>
                <a:lnTo>
                  <a:pt x="638616" y="115498"/>
                </a:lnTo>
                <a:lnTo>
                  <a:pt x="628451" y="122786"/>
                </a:lnTo>
                <a:lnTo>
                  <a:pt x="620293" y="124714"/>
                </a:lnTo>
                <a:lnTo>
                  <a:pt x="816678" y="124714"/>
                </a:lnTo>
                <a:lnTo>
                  <a:pt x="904699" y="113906"/>
                </a:lnTo>
                <a:lnTo>
                  <a:pt x="698207" y="113906"/>
                </a:lnTo>
                <a:lnTo>
                  <a:pt x="693328" y="74213"/>
                </a:lnTo>
                <a:close/>
              </a:path>
              <a:path w="997585" h="223520">
                <a:moveTo>
                  <a:pt x="727951" y="89154"/>
                </a:moveTo>
                <a:lnTo>
                  <a:pt x="702919" y="92227"/>
                </a:lnTo>
                <a:lnTo>
                  <a:pt x="705472" y="113017"/>
                </a:lnTo>
                <a:lnTo>
                  <a:pt x="698207" y="113906"/>
                </a:lnTo>
                <a:lnTo>
                  <a:pt x="904699" y="113906"/>
                </a:lnTo>
                <a:lnTo>
                  <a:pt x="941935" y="109334"/>
                </a:lnTo>
                <a:lnTo>
                  <a:pt x="735457" y="109334"/>
                </a:lnTo>
                <a:lnTo>
                  <a:pt x="734110" y="108102"/>
                </a:lnTo>
                <a:lnTo>
                  <a:pt x="733856" y="106045"/>
                </a:lnTo>
                <a:lnTo>
                  <a:pt x="731240" y="91465"/>
                </a:lnTo>
                <a:lnTo>
                  <a:pt x="727951" y="89154"/>
                </a:lnTo>
                <a:close/>
              </a:path>
              <a:path w="997585" h="223520">
                <a:moveTo>
                  <a:pt x="792346" y="60007"/>
                </a:moveTo>
                <a:lnTo>
                  <a:pt x="732320" y="60007"/>
                </a:lnTo>
                <a:lnTo>
                  <a:pt x="736714" y="66344"/>
                </a:lnTo>
                <a:lnTo>
                  <a:pt x="738108" y="77711"/>
                </a:lnTo>
                <a:lnTo>
                  <a:pt x="738194" y="78600"/>
                </a:lnTo>
                <a:lnTo>
                  <a:pt x="735876" y="83312"/>
                </a:lnTo>
                <a:lnTo>
                  <a:pt x="730732" y="85674"/>
                </a:lnTo>
                <a:lnTo>
                  <a:pt x="730745" y="85813"/>
                </a:lnTo>
                <a:lnTo>
                  <a:pt x="735152" y="85902"/>
                </a:lnTo>
                <a:lnTo>
                  <a:pt x="738187" y="89649"/>
                </a:lnTo>
                <a:lnTo>
                  <a:pt x="740689" y="104444"/>
                </a:lnTo>
                <a:lnTo>
                  <a:pt x="741248" y="106667"/>
                </a:lnTo>
                <a:lnTo>
                  <a:pt x="742975" y="108254"/>
                </a:lnTo>
                <a:lnTo>
                  <a:pt x="743024" y="108407"/>
                </a:lnTo>
                <a:lnTo>
                  <a:pt x="735457" y="109334"/>
                </a:lnTo>
                <a:lnTo>
                  <a:pt x="941935" y="109334"/>
                </a:lnTo>
                <a:lnTo>
                  <a:pt x="997064" y="102565"/>
                </a:lnTo>
                <a:lnTo>
                  <a:pt x="996682" y="99453"/>
                </a:lnTo>
                <a:lnTo>
                  <a:pt x="808898" y="99453"/>
                </a:lnTo>
                <a:lnTo>
                  <a:pt x="797142" y="95719"/>
                </a:lnTo>
                <a:lnTo>
                  <a:pt x="789591" y="86713"/>
                </a:lnTo>
                <a:lnTo>
                  <a:pt x="788807" y="70365"/>
                </a:lnTo>
                <a:lnTo>
                  <a:pt x="792346" y="60007"/>
                </a:lnTo>
                <a:close/>
              </a:path>
              <a:path w="997585" h="223520">
                <a:moveTo>
                  <a:pt x="595237" y="83705"/>
                </a:moveTo>
                <a:lnTo>
                  <a:pt x="539292" y="83705"/>
                </a:lnTo>
                <a:lnTo>
                  <a:pt x="540067" y="90004"/>
                </a:lnTo>
                <a:lnTo>
                  <a:pt x="509397" y="93764"/>
                </a:lnTo>
                <a:lnTo>
                  <a:pt x="511175" y="108254"/>
                </a:lnTo>
                <a:lnTo>
                  <a:pt x="540410" y="104660"/>
                </a:lnTo>
                <a:lnTo>
                  <a:pt x="590315" y="104660"/>
                </a:lnTo>
                <a:lnTo>
                  <a:pt x="590873" y="91709"/>
                </a:lnTo>
                <a:lnTo>
                  <a:pt x="595237" y="83705"/>
                </a:lnTo>
                <a:close/>
              </a:path>
              <a:path w="997585" h="223520">
                <a:moveTo>
                  <a:pt x="889764" y="77711"/>
                </a:moveTo>
                <a:lnTo>
                  <a:pt x="838238" y="77711"/>
                </a:lnTo>
                <a:lnTo>
                  <a:pt x="834687" y="89797"/>
                </a:lnTo>
                <a:lnTo>
                  <a:pt x="834562" y="90004"/>
                </a:lnTo>
                <a:lnTo>
                  <a:pt x="824134" y="98561"/>
                </a:lnTo>
                <a:lnTo>
                  <a:pt x="808898" y="99453"/>
                </a:lnTo>
                <a:lnTo>
                  <a:pt x="996682" y="99453"/>
                </a:lnTo>
                <a:lnTo>
                  <a:pt x="995544" y="90195"/>
                </a:lnTo>
                <a:lnTo>
                  <a:pt x="891298" y="90195"/>
                </a:lnTo>
                <a:lnTo>
                  <a:pt x="889764" y="77711"/>
                </a:lnTo>
                <a:close/>
              </a:path>
              <a:path w="997585" h="223520">
                <a:moveTo>
                  <a:pt x="821436" y="54216"/>
                </a:moveTo>
                <a:lnTo>
                  <a:pt x="811149" y="55473"/>
                </a:lnTo>
                <a:lnTo>
                  <a:pt x="799335" y="60600"/>
                </a:lnTo>
                <a:lnTo>
                  <a:pt x="794464" y="72248"/>
                </a:lnTo>
                <a:lnTo>
                  <a:pt x="798302" y="86487"/>
                </a:lnTo>
                <a:lnTo>
                  <a:pt x="807289" y="93879"/>
                </a:lnTo>
                <a:lnTo>
                  <a:pt x="815492" y="94361"/>
                </a:lnTo>
                <a:lnTo>
                  <a:pt x="824077" y="93306"/>
                </a:lnTo>
                <a:lnTo>
                  <a:pt x="830085" y="88366"/>
                </a:lnTo>
                <a:lnTo>
                  <a:pt x="830973" y="78600"/>
                </a:lnTo>
                <a:lnTo>
                  <a:pt x="838238" y="77711"/>
                </a:lnTo>
                <a:lnTo>
                  <a:pt x="889764" y="77711"/>
                </a:lnTo>
                <a:lnTo>
                  <a:pt x="888321" y="65976"/>
                </a:lnTo>
                <a:lnTo>
                  <a:pt x="829424" y="65976"/>
                </a:lnTo>
                <a:lnTo>
                  <a:pt x="827493" y="59321"/>
                </a:lnTo>
                <a:lnTo>
                  <a:pt x="821436" y="54216"/>
                </a:lnTo>
                <a:close/>
              </a:path>
              <a:path w="997585" h="223520">
                <a:moveTo>
                  <a:pt x="994165" y="78968"/>
                </a:moveTo>
                <a:lnTo>
                  <a:pt x="930592" y="78968"/>
                </a:lnTo>
                <a:lnTo>
                  <a:pt x="931367" y="85280"/>
                </a:lnTo>
                <a:lnTo>
                  <a:pt x="891298" y="90195"/>
                </a:lnTo>
                <a:lnTo>
                  <a:pt x="995544" y="90195"/>
                </a:lnTo>
                <a:lnTo>
                  <a:pt x="994165" y="78968"/>
                </a:lnTo>
                <a:close/>
              </a:path>
              <a:path w="997585" h="223520">
                <a:moveTo>
                  <a:pt x="991470" y="57023"/>
                </a:moveTo>
                <a:lnTo>
                  <a:pt x="926211" y="57023"/>
                </a:lnTo>
                <a:lnTo>
                  <a:pt x="926985" y="63322"/>
                </a:lnTo>
                <a:lnTo>
                  <a:pt x="895858" y="67144"/>
                </a:lnTo>
                <a:lnTo>
                  <a:pt x="897801" y="82994"/>
                </a:lnTo>
                <a:lnTo>
                  <a:pt x="930592" y="78968"/>
                </a:lnTo>
                <a:lnTo>
                  <a:pt x="994165" y="78968"/>
                </a:lnTo>
                <a:lnTo>
                  <a:pt x="991470" y="57023"/>
                </a:lnTo>
                <a:close/>
              </a:path>
              <a:path w="997585" h="223520">
                <a:moveTo>
                  <a:pt x="886379" y="50177"/>
                </a:moveTo>
                <a:lnTo>
                  <a:pt x="816948" y="50177"/>
                </a:lnTo>
                <a:lnTo>
                  <a:pt x="828877" y="53411"/>
                </a:lnTo>
                <a:lnTo>
                  <a:pt x="835918" y="62274"/>
                </a:lnTo>
                <a:lnTo>
                  <a:pt x="829424" y="65976"/>
                </a:lnTo>
                <a:lnTo>
                  <a:pt x="888321" y="65976"/>
                </a:lnTo>
                <a:lnTo>
                  <a:pt x="886379" y="50177"/>
                </a:lnTo>
                <a:close/>
              </a:path>
              <a:path w="997585" h="223520">
                <a:moveTo>
                  <a:pt x="988935" y="36385"/>
                </a:moveTo>
                <a:lnTo>
                  <a:pt x="924661" y="36385"/>
                </a:lnTo>
                <a:lnTo>
                  <a:pt x="925436" y="42684"/>
                </a:lnTo>
                <a:lnTo>
                  <a:pt x="893343" y="46621"/>
                </a:lnTo>
                <a:lnTo>
                  <a:pt x="895083" y="60845"/>
                </a:lnTo>
                <a:lnTo>
                  <a:pt x="926211" y="57023"/>
                </a:lnTo>
                <a:lnTo>
                  <a:pt x="991470" y="57023"/>
                </a:lnTo>
                <a:lnTo>
                  <a:pt x="988935" y="36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8655" y="580977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5" y="38539"/>
                </a:lnTo>
                <a:lnTo>
                  <a:pt x="10139" y="47130"/>
                </a:lnTo>
                <a:lnTo>
                  <a:pt x="22003" y="51891"/>
                </a:lnTo>
                <a:lnTo>
                  <a:pt x="37882" y="51689"/>
                </a:lnTo>
                <a:lnTo>
                  <a:pt x="47213" y="44501"/>
                </a:lnTo>
                <a:lnTo>
                  <a:pt x="52640" y="32943"/>
                </a:lnTo>
                <a:lnTo>
                  <a:pt x="52985" y="17625"/>
                </a:lnTo>
                <a:lnTo>
                  <a:pt x="46268" y="7285"/>
                </a:lnTo>
                <a:lnTo>
                  <a:pt x="35137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81751" y="5795885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4" y="38536"/>
                </a:lnTo>
                <a:lnTo>
                  <a:pt x="10137" y="47129"/>
                </a:lnTo>
                <a:lnTo>
                  <a:pt x="22000" y="51890"/>
                </a:lnTo>
                <a:lnTo>
                  <a:pt x="37876" y="51687"/>
                </a:lnTo>
                <a:lnTo>
                  <a:pt x="47208" y="44498"/>
                </a:lnTo>
                <a:lnTo>
                  <a:pt x="52638" y="32941"/>
                </a:lnTo>
                <a:lnTo>
                  <a:pt x="52985" y="17625"/>
                </a:lnTo>
                <a:lnTo>
                  <a:pt x="46268" y="7285"/>
                </a:lnTo>
                <a:lnTo>
                  <a:pt x="35137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94847" y="578199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0" y="38526"/>
                </a:lnTo>
                <a:lnTo>
                  <a:pt x="10136" y="47120"/>
                </a:lnTo>
                <a:lnTo>
                  <a:pt x="22003" y="51884"/>
                </a:lnTo>
                <a:lnTo>
                  <a:pt x="37879" y="51689"/>
                </a:lnTo>
                <a:lnTo>
                  <a:pt x="47209" y="44499"/>
                </a:lnTo>
                <a:lnTo>
                  <a:pt x="52640" y="32939"/>
                </a:lnTo>
                <a:lnTo>
                  <a:pt x="52990" y="17617"/>
                </a:lnTo>
                <a:lnTo>
                  <a:pt x="46266" y="7281"/>
                </a:lnTo>
                <a:lnTo>
                  <a:pt x="35134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7948" y="576811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24" y="38538"/>
                </a:lnTo>
                <a:lnTo>
                  <a:pt x="10138" y="47129"/>
                </a:lnTo>
                <a:lnTo>
                  <a:pt x="22001" y="51890"/>
                </a:lnTo>
                <a:lnTo>
                  <a:pt x="37877" y="51686"/>
                </a:lnTo>
                <a:lnTo>
                  <a:pt x="47209" y="44497"/>
                </a:lnTo>
                <a:lnTo>
                  <a:pt x="52637" y="32940"/>
                </a:lnTo>
                <a:lnTo>
                  <a:pt x="52981" y="17625"/>
                </a:lnTo>
                <a:lnTo>
                  <a:pt x="46263" y="7285"/>
                </a:lnTo>
                <a:lnTo>
                  <a:pt x="35135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1044" y="5754225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61" y="0"/>
                </a:moveTo>
                <a:lnTo>
                  <a:pt x="9014" y="6093"/>
                </a:lnTo>
                <a:lnTo>
                  <a:pt x="1641" y="16677"/>
                </a:lnTo>
                <a:lnTo>
                  <a:pt x="0" y="29893"/>
                </a:lnTo>
                <a:lnTo>
                  <a:pt x="2619" y="38526"/>
                </a:lnTo>
                <a:lnTo>
                  <a:pt x="10131" y="47120"/>
                </a:lnTo>
                <a:lnTo>
                  <a:pt x="21997" y="51884"/>
                </a:lnTo>
                <a:lnTo>
                  <a:pt x="37877" y="51686"/>
                </a:lnTo>
                <a:lnTo>
                  <a:pt x="47209" y="44497"/>
                </a:lnTo>
                <a:lnTo>
                  <a:pt x="52637" y="32940"/>
                </a:lnTo>
                <a:lnTo>
                  <a:pt x="52981" y="17625"/>
                </a:lnTo>
                <a:lnTo>
                  <a:pt x="46263" y="7285"/>
                </a:lnTo>
                <a:lnTo>
                  <a:pt x="35135" y="983"/>
                </a:lnTo>
                <a:lnTo>
                  <a:pt x="20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4140" y="574033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9" y="0"/>
                </a:moveTo>
                <a:lnTo>
                  <a:pt x="9008" y="6093"/>
                </a:lnTo>
                <a:lnTo>
                  <a:pt x="1638" y="16677"/>
                </a:lnTo>
                <a:lnTo>
                  <a:pt x="0" y="29893"/>
                </a:lnTo>
                <a:lnTo>
                  <a:pt x="2624" y="38537"/>
                </a:lnTo>
                <a:lnTo>
                  <a:pt x="10137" y="47129"/>
                </a:lnTo>
                <a:lnTo>
                  <a:pt x="22001" y="51890"/>
                </a:lnTo>
                <a:lnTo>
                  <a:pt x="37877" y="51686"/>
                </a:lnTo>
                <a:lnTo>
                  <a:pt x="47209" y="44497"/>
                </a:lnTo>
                <a:lnTo>
                  <a:pt x="52638" y="32940"/>
                </a:lnTo>
                <a:lnTo>
                  <a:pt x="52984" y="17623"/>
                </a:lnTo>
                <a:lnTo>
                  <a:pt x="46267" y="7284"/>
                </a:lnTo>
                <a:lnTo>
                  <a:pt x="35136" y="983"/>
                </a:lnTo>
                <a:lnTo>
                  <a:pt x="20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7236" y="5726452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9" y="0"/>
                </a:moveTo>
                <a:lnTo>
                  <a:pt x="9008" y="6093"/>
                </a:lnTo>
                <a:lnTo>
                  <a:pt x="1638" y="16677"/>
                </a:lnTo>
                <a:lnTo>
                  <a:pt x="0" y="29893"/>
                </a:lnTo>
                <a:lnTo>
                  <a:pt x="2624" y="38536"/>
                </a:lnTo>
                <a:lnTo>
                  <a:pt x="10136" y="47128"/>
                </a:lnTo>
                <a:lnTo>
                  <a:pt x="21999" y="51889"/>
                </a:lnTo>
                <a:lnTo>
                  <a:pt x="37874" y="51686"/>
                </a:lnTo>
                <a:lnTo>
                  <a:pt x="47204" y="44496"/>
                </a:lnTo>
                <a:lnTo>
                  <a:pt x="52634" y="32939"/>
                </a:lnTo>
                <a:lnTo>
                  <a:pt x="52980" y="17623"/>
                </a:lnTo>
                <a:lnTo>
                  <a:pt x="46258" y="7284"/>
                </a:lnTo>
                <a:lnTo>
                  <a:pt x="35128" y="983"/>
                </a:lnTo>
                <a:lnTo>
                  <a:pt x="20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3428" y="5698678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7" y="0"/>
                </a:moveTo>
                <a:lnTo>
                  <a:pt x="9009" y="6092"/>
                </a:lnTo>
                <a:lnTo>
                  <a:pt x="1639" y="16677"/>
                </a:lnTo>
                <a:lnTo>
                  <a:pt x="0" y="29895"/>
                </a:lnTo>
                <a:lnTo>
                  <a:pt x="2624" y="38538"/>
                </a:lnTo>
                <a:lnTo>
                  <a:pt x="10136" y="47130"/>
                </a:lnTo>
                <a:lnTo>
                  <a:pt x="21999" y="51891"/>
                </a:lnTo>
                <a:lnTo>
                  <a:pt x="37874" y="51688"/>
                </a:lnTo>
                <a:lnTo>
                  <a:pt x="47204" y="44498"/>
                </a:lnTo>
                <a:lnTo>
                  <a:pt x="52634" y="32941"/>
                </a:lnTo>
                <a:lnTo>
                  <a:pt x="52980" y="17625"/>
                </a:lnTo>
                <a:lnTo>
                  <a:pt x="46257" y="7286"/>
                </a:lnTo>
                <a:lnTo>
                  <a:pt x="35127" y="985"/>
                </a:lnTo>
                <a:lnTo>
                  <a:pt x="20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0332" y="5712564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39" h="52070">
                <a:moveTo>
                  <a:pt x="20657" y="0"/>
                </a:moveTo>
                <a:lnTo>
                  <a:pt x="9009" y="6092"/>
                </a:lnTo>
                <a:lnTo>
                  <a:pt x="1639" y="16677"/>
                </a:lnTo>
                <a:lnTo>
                  <a:pt x="0" y="29895"/>
                </a:lnTo>
                <a:lnTo>
                  <a:pt x="2624" y="38541"/>
                </a:lnTo>
                <a:lnTo>
                  <a:pt x="10134" y="47131"/>
                </a:lnTo>
                <a:lnTo>
                  <a:pt x="21996" y="51891"/>
                </a:lnTo>
                <a:lnTo>
                  <a:pt x="37877" y="51685"/>
                </a:lnTo>
                <a:lnTo>
                  <a:pt x="47210" y="44495"/>
                </a:lnTo>
                <a:lnTo>
                  <a:pt x="52637" y="32939"/>
                </a:lnTo>
                <a:lnTo>
                  <a:pt x="52980" y="17625"/>
                </a:lnTo>
                <a:lnTo>
                  <a:pt x="46257" y="7286"/>
                </a:lnTo>
                <a:lnTo>
                  <a:pt x="35127" y="985"/>
                </a:lnTo>
                <a:lnTo>
                  <a:pt x="20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 rot="21240000">
            <a:off x="3604738" y="5420416"/>
            <a:ext cx="1028057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350" b="1" spc="-9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b="1" spc="1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b="1" spc="-9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50" b="1" spc="1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25" b="1" spc="300" baseline="2057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25" b="1" spc="307" baseline="2057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25" b="1" spc="165" baseline="41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25" b="1" spc="247" baseline="41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25" b="1" spc="277" baseline="41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25" baseline="411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240000">
            <a:off x="3678736" y="5820745"/>
            <a:ext cx="34664" cy="3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00" b="1" spc="10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240000">
            <a:off x="3798818" y="5777099"/>
            <a:ext cx="58665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10" dirty="0">
                <a:solidFill>
                  <a:srgbClr val="353A59"/>
                </a:solidFill>
                <a:latin typeface="Arial"/>
                <a:cs typeface="Arial"/>
              </a:rPr>
              <a:t>2             </a:t>
            </a:r>
            <a:r>
              <a:rPr sz="2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200" b="1" spc="10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200" b="1" dirty="0">
                <a:solidFill>
                  <a:srgbClr val="353A59"/>
                </a:solidFill>
                <a:latin typeface="Arial"/>
                <a:cs typeface="Arial"/>
              </a:rPr>
              <a:t>             </a:t>
            </a:r>
            <a:r>
              <a:rPr sz="2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300" b="1" spc="15" baseline="13888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300" b="1" baseline="13888" dirty="0">
                <a:solidFill>
                  <a:srgbClr val="353A59"/>
                </a:solidFill>
                <a:latin typeface="Arial"/>
                <a:cs typeface="Arial"/>
              </a:rPr>
              <a:t>             </a:t>
            </a:r>
            <a:r>
              <a:rPr sz="300" b="1" spc="-15" baseline="13888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300" b="1" spc="15" baseline="13888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300" b="1" baseline="13888" dirty="0">
                <a:solidFill>
                  <a:srgbClr val="353A59"/>
                </a:solidFill>
                <a:latin typeface="Arial"/>
                <a:cs typeface="Arial"/>
              </a:rPr>
              <a:t>             </a:t>
            </a:r>
            <a:r>
              <a:rPr sz="300" b="1" spc="-15" baseline="13888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300" b="1" spc="15" baseline="13888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300" b="1" baseline="13888" dirty="0">
                <a:solidFill>
                  <a:srgbClr val="353A59"/>
                </a:solidFill>
                <a:latin typeface="Arial"/>
                <a:cs typeface="Arial"/>
              </a:rPr>
              <a:t>             </a:t>
            </a:r>
            <a:r>
              <a:rPr sz="300" b="1" spc="-15" baseline="13888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300" b="1" spc="15" baseline="27777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endParaRPr sz="300" baseline="2777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240000">
            <a:off x="4477460" y="5717905"/>
            <a:ext cx="133552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"/>
              </a:lnSpc>
            </a:pPr>
            <a:r>
              <a:rPr sz="200" b="1" spc="10" dirty="0">
                <a:solidFill>
                  <a:srgbClr val="353A59"/>
                </a:solidFill>
                <a:latin typeface="Arial"/>
                <a:cs typeface="Arial"/>
              </a:rPr>
              <a:t>8             </a:t>
            </a:r>
            <a:r>
              <a:rPr sz="2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200" b="1" spc="10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240000">
            <a:off x="1215363" y="3594504"/>
            <a:ext cx="1882743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0"/>
              </a:lnSpc>
            </a:pPr>
            <a:r>
              <a:rPr sz="750" spc="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50" spc="9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750" spc="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25" spc="150" baseline="3703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25" spc="217" baseline="3703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25" spc="37" baseline="370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25" spc="150" baseline="3703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25" spc="97" baseline="370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25" baseline="37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35" baseline="37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12" baseline="740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25" spc="135" baseline="740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25" spc="165" baseline="7407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25" spc="187" baseline="7407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25" spc="165" baseline="740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25" spc="172" baseline="1111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25" spc="30" baseline="111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25" baseline="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35" baseline="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04" baseline="111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25" spc="165" baseline="1111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25" spc="217" baseline="111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25" spc="217" baseline="1481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25" spc="165" baseline="1481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25" spc="150" baseline="148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25" spc="37" baseline="148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25" spc="112" baseline="14814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1125" spc="-7" baseline="148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25" baseline="148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35" baseline="148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42" baseline="1851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25" spc="150" baseline="18518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25" spc="52" baseline="185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25" baseline="18518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21180000">
            <a:off x="1228739" y="3695496"/>
            <a:ext cx="1883857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00" b="1" spc="2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b="1" spc="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b="1" spc="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700" b="1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00" b="1" spc="11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700" b="1" spc="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b="1" spc="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b="1" spc="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b="1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00" b="1" spc="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b="1" spc="220" dirty="0">
                <a:solidFill>
                  <a:srgbClr val="FFFFFF"/>
                </a:solidFill>
                <a:latin typeface="Arial"/>
                <a:cs typeface="Arial"/>
              </a:rPr>
              <a:t>omm</a:t>
            </a:r>
            <a:r>
              <a:rPr sz="700" b="1" spc="1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700" b="1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00" b="1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b="1" spc="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b="1" spc="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b="1" spc="5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700" b="1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b="1" spc="1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700" b="1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b="1" spc="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21240000">
            <a:off x="1256677" y="3970066"/>
            <a:ext cx="969321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50" i="1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50" i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" i="1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50" i="1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25" i="1" spc="150" baseline="505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825" i="1" spc="89" baseline="50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25" i="1" spc="75" baseline="50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25" i="1" spc="104" baseline="50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25" i="1" spc="67" baseline="5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25" i="1" spc="75" baseline="50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25" i="1" spc="0" baseline="1010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25" i="1" spc="104" baseline="1010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25" i="1" spc="60" baseline="1010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i="1" spc="97" baseline="1010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25" i="1" spc="37" baseline="1010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sz="825" i="1" spc="75" baseline="1515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25" baseline="15151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21240000">
            <a:off x="1266973" y="4045849"/>
            <a:ext cx="1179513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i="1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50" i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" i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50" i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50" i="1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550" i="1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25" i="1" spc="37" baseline="50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25" i="1" spc="75" baseline="50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25" i="1" spc="0" baseline="50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25" i="1" spc="60" baseline="5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25" i="1" spc="75" baseline="5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i="1" spc="67" baseline="50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25" i="1" spc="127" baseline="505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825" i="1" spc="150" baseline="1010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825" i="1" baseline="1010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25" i="1" spc="44" baseline="1010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i="1" spc="67" baseline="1010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25" i="1" spc="104" baseline="1010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25" i="1" spc="7" baseline="1515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25" i="1" spc="37" baseline="1515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25" i="1" spc="60" baseline="1515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25" i="1" spc="104" baseline="1515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25" i="1" spc="89" baseline="1515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825" baseline="15151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21240000">
            <a:off x="1277789" y="4137822"/>
            <a:ext cx="1086444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z="550" i="1" spc="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" i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" i="1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50" i="1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50" i="1" spc="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25" i="1" spc="67" baseline="505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825" i="1" spc="75" baseline="5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i="1" spc="0" baseline="5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25" i="1" spc="75" baseline="50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825" i="1" spc="104" baseline="50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25" i="1" spc="97" baseline="50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25" i="1" spc="89" baseline="50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25" i="1" spc="82" baseline="1010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25" i="1" spc="60" baseline="1010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i="1" spc="-44" baseline="1010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825" i="1" spc="60" baseline="1010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25" i="1" spc="75" baseline="10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i="1" spc="15" baseline="1010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25" i="1" spc="104" baseline="1515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25" i="1" spc="30" baseline="1515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25" i="1" spc="97" baseline="1515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25" i="1" spc="75" baseline="1515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25" baseline="15151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8785" y="1203286"/>
            <a:ext cx="4396105" cy="5374640"/>
          </a:xfrm>
          <a:custGeom>
            <a:avLst/>
            <a:gdLst/>
            <a:ahLst/>
            <a:cxnLst/>
            <a:rect l="l" t="t" r="r" b="b"/>
            <a:pathLst>
              <a:path w="4396105" h="5374640">
                <a:moveTo>
                  <a:pt x="0" y="465716"/>
                </a:moveTo>
                <a:lnTo>
                  <a:pt x="3792986" y="0"/>
                </a:lnTo>
                <a:lnTo>
                  <a:pt x="4395682" y="4908568"/>
                </a:lnTo>
                <a:lnTo>
                  <a:pt x="602695" y="5374284"/>
                </a:lnTo>
                <a:lnTo>
                  <a:pt x="0" y="46571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20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761" y="1901677"/>
            <a:ext cx="8537575" cy="398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50795">
              <a:lnSpc>
                <a:spcPct val="103499"/>
              </a:lnSpc>
            </a:pPr>
            <a:r>
              <a:rPr sz="3650" i="1" spc="-5" dirty="0">
                <a:solidFill>
                  <a:srgbClr val="FFFC78"/>
                </a:solidFill>
                <a:latin typeface="Times New Roman"/>
                <a:cs typeface="Times New Roman"/>
              </a:rPr>
              <a:t>“Rese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a</a:t>
            </a:r>
            <a:r>
              <a:rPr sz="3650" i="1" spc="-135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ch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f</a:t>
            </a:r>
            <a:r>
              <a:rPr sz="3650" i="1" spc="-140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om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the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Institute</a:t>
            </a:r>
            <a:r>
              <a:rPr sz="3650" i="1" spc="10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for </a:t>
            </a:r>
            <a:r>
              <a:rPr sz="3650" i="1" spc="-5" dirty="0">
                <a:solidFill>
                  <a:srgbClr val="FFFC78"/>
                </a:solidFill>
                <a:latin typeface="Times New Roman"/>
                <a:cs typeface="Times New Roman"/>
              </a:rPr>
              <a:t>Highe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spc="10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Education </a:t>
            </a:r>
            <a:r>
              <a:rPr sz="3650" i="1" spc="-5" dirty="0">
                <a:solidFill>
                  <a:srgbClr val="FFFC78"/>
                </a:solidFill>
                <a:latin typeface="Times New Roman"/>
                <a:cs typeface="Times New Roman"/>
              </a:rPr>
              <a:t>Leadership</a:t>
            </a:r>
            <a:endParaRPr sz="3650">
              <a:latin typeface="Times New Roman"/>
              <a:cs typeface="Times New Roman"/>
            </a:endParaRPr>
          </a:p>
          <a:p>
            <a:pPr marL="12700" marR="580390">
              <a:lnSpc>
                <a:spcPct val="104500"/>
              </a:lnSpc>
              <a:spcBef>
                <a:spcPts val="25"/>
              </a:spcBef>
            </a:pP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and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Policy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spc="-5" dirty="0">
                <a:solidFill>
                  <a:srgbClr val="FFFC78"/>
                </a:solidFill>
                <a:latin typeface="Times New Roman"/>
                <a:cs typeface="Times New Roman"/>
              </a:rPr>
              <a:t>show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s</a:t>
            </a:r>
            <a:r>
              <a:rPr sz="3650" i="1" spc="10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that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65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who entered a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[of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]</a:t>
            </a:r>
            <a:r>
              <a:rPr sz="365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their first year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twice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likely to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65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a certificate, deg</a:t>
            </a:r>
            <a:r>
              <a:rPr sz="3650" i="1" spc="-140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ee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or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transfer</a:t>
            </a:r>
            <a:r>
              <a:rPr sz="3650" i="1" spc="-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as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spc="-5" dirty="0">
                <a:solidFill>
                  <a:srgbClr val="FFFC78"/>
                </a:solidFill>
                <a:latin typeface="Times New Roman"/>
                <a:cs typeface="Times New Roman"/>
              </a:rPr>
              <a:t>students</a:t>
            </a: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who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ente</a:t>
            </a:r>
            <a:r>
              <a:rPr sz="3650" i="1" spc="-140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ed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a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p</a:t>
            </a:r>
            <a:r>
              <a:rPr sz="3650" i="1" spc="-140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ogram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after</a:t>
            </a:r>
            <a:r>
              <a:rPr sz="3650" i="1" spc="5" dirty="0">
                <a:solidFill>
                  <a:srgbClr val="FFFC78"/>
                </a:solidFill>
                <a:latin typeface="Times New Roman"/>
                <a:cs typeface="Times New Roman"/>
              </a:rPr>
              <a:t> 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their first yea</a:t>
            </a:r>
            <a:r>
              <a:rPr sz="3650" i="1" spc="-409" dirty="0">
                <a:solidFill>
                  <a:srgbClr val="FFFC78"/>
                </a:solidFill>
                <a:latin typeface="Times New Roman"/>
                <a:cs typeface="Times New Roman"/>
              </a:rPr>
              <a:t>r</a:t>
            </a:r>
            <a:r>
              <a:rPr sz="3650" i="1" dirty="0">
                <a:solidFill>
                  <a:srgbClr val="FFFC78"/>
                </a:solidFill>
                <a:latin typeface="Times New Roman"/>
                <a:cs typeface="Times New Roman"/>
              </a:rPr>
              <a:t>.”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400" y="431800"/>
            <a:ext cx="2628900" cy="295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6244" y="279400"/>
            <a:ext cx="2361849" cy="216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5165" y="2149399"/>
            <a:ext cx="2204085" cy="1084580"/>
          </a:xfrm>
          <a:custGeom>
            <a:avLst/>
            <a:gdLst/>
            <a:ahLst/>
            <a:cxnLst/>
            <a:rect l="l" t="t" r="r" b="b"/>
            <a:pathLst>
              <a:path w="2204084" h="1084580">
                <a:moveTo>
                  <a:pt x="111078" y="0"/>
                </a:moveTo>
                <a:lnTo>
                  <a:pt x="0" y="790358"/>
                </a:lnTo>
                <a:lnTo>
                  <a:pt x="2092489" y="1084439"/>
                </a:lnTo>
                <a:lnTo>
                  <a:pt x="2203564" y="294080"/>
                </a:lnTo>
                <a:lnTo>
                  <a:pt x="111078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1160" y="2890057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206" y="0"/>
                </a:moveTo>
                <a:lnTo>
                  <a:pt x="0" y="8585"/>
                </a:lnTo>
                <a:lnTo>
                  <a:pt x="15138" y="10718"/>
                </a:lnTo>
                <a:lnTo>
                  <a:pt x="16408" y="8470"/>
                </a:lnTo>
                <a:lnTo>
                  <a:pt x="17043" y="4000"/>
                </a:lnTo>
                <a:lnTo>
                  <a:pt x="15735" y="2044"/>
                </a:lnTo>
                <a:lnTo>
                  <a:pt x="1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5423" y="284950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56" y="0"/>
                </a:moveTo>
                <a:lnTo>
                  <a:pt x="0" y="11252"/>
                </a:lnTo>
                <a:lnTo>
                  <a:pt x="10248" y="12687"/>
                </a:lnTo>
                <a:lnTo>
                  <a:pt x="6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1862" y="2881896"/>
            <a:ext cx="24130" cy="23495"/>
          </a:xfrm>
          <a:custGeom>
            <a:avLst/>
            <a:gdLst/>
            <a:ahLst/>
            <a:cxnLst/>
            <a:rect l="l" t="t" r="r" b="b"/>
            <a:pathLst>
              <a:path w="24129" h="23494">
                <a:moveTo>
                  <a:pt x="7353" y="0"/>
                </a:moveTo>
                <a:lnTo>
                  <a:pt x="2006" y="2870"/>
                </a:lnTo>
                <a:lnTo>
                  <a:pt x="0" y="17183"/>
                </a:lnTo>
                <a:lnTo>
                  <a:pt x="4343" y="21424"/>
                </a:lnTo>
                <a:lnTo>
                  <a:pt x="16687" y="23152"/>
                </a:lnTo>
                <a:lnTo>
                  <a:pt x="22021" y="20281"/>
                </a:lnTo>
                <a:lnTo>
                  <a:pt x="24041" y="5968"/>
                </a:lnTo>
                <a:lnTo>
                  <a:pt x="19697" y="1727"/>
                </a:lnTo>
                <a:lnTo>
                  <a:pt x="7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3186" y="2816837"/>
            <a:ext cx="551180" cy="133350"/>
          </a:xfrm>
          <a:custGeom>
            <a:avLst/>
            <a:gdLst/>
            <a:ahLst/>
            <a:cxnLst/>
            <a:rect l="l" t="t" r="r" b="b"/>
            <a:pathLst>
              <a:path w="551179" h="133350">
                <a:moveTo>
                  <a:pt x="7950" y="0"/>
                </a:moveTo>
                <a:lnTo>
                  <a:pt x="0" y="56578"/>
                </a:lnTo>
                <a:lnTo>
                  <a:pt x="543102" y="132905"/>
                </a:lnTo>
                <a:lnTo>
                  <a:pt x="545720" y="114274"/>
                </a:lnTo>
                <a:lnTo>
                  <a:pt x="510489" y="114274"/>
                </a:lnTo>
                <a:lnTo>
                  <a:pt x="488378" y="111163"/>
                </a:lnTo>
                <a:lnTo>
                  <a:pt x="488949" y="107099"/>
                </a:lnTo>
                <a:lnTo>
                  <a:pt x="454494" y="107099"/>
                </a:lnTo>
                <a:lnTo>
                  <a:pt x="439966" y="105054"/>
                </a:lnTo>
                <a:lnTo>
                  <a:pt x="433108" y="100266"/>
                </a:lnTo>
                <a:lnTo>
                  <a:pt x="433190" y="99682"/>
                </a:lnTo>
                <a:lnTo>
                  <a:pt x="406641" y="99682"/>
                </a:lnTo>
                <a:lnTo>
                  <a:pt x="402412" y="99085"/>
                </a:lnTo>
                <a:lnTo>
                  <a:pt x="401866" y="98234"/>
                </a:lnTo>
                <a:lnTo>
                  <a:pt x="402014" y="97218"/>
                </a:lnTo>
                <a:lnTo>
                  <a:pt x="402059" y="96761"/>
                </a:lnTo>
                <a:lnTo>
                  <a:pt x="385876" y="96761"/>
                </a:lnTo>
                <a:lnTo>
                  <a:pt x="381863" y="96202"/>
                </a:lnTo>
                <a:lnTo>
                  <a:pt x="382406" y="92341"/>
                </a:lnTo>
                <a:lnTo>
                  <a:pt x="349554" y="92341"/>
                </a:lnTo>
                <a:lnTo>
                  <a:pt x="327837" y="89293"/>
                </a:lnTo>
                <a:lnTo>
                  <a:pt x="324909" y="81965"/>
                </a:lnTo>
                <a:lnTo>
                  <a:pt x="280502" y="81953"/>
                </a:lnTo>
                <a:lnTo>
                  <a:pt x="276580" y="81406"/>
                </a:lnTo>
                <a:lnTo>
                  <a:pt x="277854" y="72339"/>
                </a:lnTo>
                <a:lnTo>
                  <a:pt x="212064" y="72339"/>
                </a:lnTo>
                <a:lnTo>
                  <a:pt x="206540" y="71551"/>
                </a:lnTo>
                <a:lnTo>
                  <a:pt x="205141" y="69316"/>
                </a:lnTo>
                <a:lnTo>
                  <a:pt x="190563" y="69316"/>
                </a:lnTo>
                <a:lnTo>
                  <a:pt x="186550" y="68745"/>
                </a:lnTo>
                <a:lnTo>
                  <a:pt x="187134" y="64592"/>
                </a:lnTo>
                <a:lnTo>
                  <a:pt x="152031" y="64592"/>
                </a:lnTo>
                <a:lnTo>
                  <a:pt x="140500" y="62966"/>
                </a:lnTo>
                <a:lnTo>
                  <a:pt x="134467" y="59956"/>
                </a:lnTo>
                <a:lnTo>
                  <a:pt x="134738" y="58038"/>
                </a:lnTo>
                <a:lnTo>
                  <a:pt x="110388" y="58038"/>
                </a:lnTo>
                <a:lnTo>
                  <a:pt x="105816" y="57403"/>
                </a:lnTo>
                <a:lnTo>
                  <a:pt x="105025" y="54571"/>
                </a:lnTo>
                <a:lnTo>
                  <a:pt x="85686" y="54571"/>
                </a:lnTo>
                <a:lnTo>
                  <a:pt x="81368" y="53962"/>
                </a:lnTo>
                <a:lnTo>
                  <a:pt x="84032" y="49758"/>
                </a:lnTo>
                <a:lnTo>
                  <a:pt x="51435" y="49758"/>
                </a:lnTo>
                <a:lnTo>
                  <a:pt x="47421" y="49199"/>
                </a:lnTo>
                <a:lnTo>
                  <a:pt x="50723" y="25653"/>
                </a:lnTo>
                <a:lnTo>
                  <a:pt x="40513" y="24218"/>
                </a:lnTo>
                <a:lnTo>
                  <a:pt x="41008" y="20739"/>
                </a:lnTo>
                <a:lnTo>
                  <a:pt x="155518" y="20739"/>
                </a:lnTo>
                <a:lnTo>
                  <a:pt x="7950" y="0"/>
                </a:lnTo>
                <a:close/>
              </a:path>
              <a:path w="551179" h="133350">
                <a:moveTo>
                  <a:pt x="494118" y="99504"/>
                </a:moveTo>
                <a:lnTo>
                  <a:pt x="492887" y="108242"/>
                </a:lnTo>
                <a:lnTo>
                  <a:pt x="510971" y="110794"/>
                </a:lnTo>
                <a:lnTo>
                  <a:pt x="510489" y="114274"/>
                </a:lnTo>
                <a:lnTo>
                  <a:pt x="545720" y="114274"/>
                </a:lnTo>
                <a:lnTo>
                  <a:pt x="547457" y="101917"/>
                </a:lnTo>
                <a:lnTo>
                  <a:pt x="511289" y="101917"/>
                </a:lnTo>
                <a:lnTo>
                  <a:pt x="494118" y="99504"/>
                </a:lnTo>
                <a:close/>
              </a:path>
              <a:path w="551179" h="133350">
                <a:moveTo>
                  <a:pt x="490461" y="96342"/>
                </a:moveTo>
                <a:lnTo>
                  <a:pt x="457822" y="96342"/>
                </a:lnTo>
                <a:lnTo>
                  <a:pt x="461835" y="96900"/>
                </a:lnTo>
                <a:lnTo>
                  <a:pt x="460349" y="102781"/>
                </a:lnTo>
                <a:lnTo>
                  <a:pt x="454494" y="107099"/>
                </a:lnTo>
                <a:lnTo>
                  <a:pt x="488949" y="107099"/>
                </a:lnTo>
                <a:lnTo>
                  <a:pt x="490461" y="96342"/>
                </a:lnTo>
                <a:close/>
              </a:path>
              <a:path w="551179" h="133350">
                <a:moveTo>
                  <a:pt x="444144" y="80251"/>
                </a:moveTo>
                <a:lnTo>
                  <a:pt x="439585" y="83350"/>
                </a:lnTo>
                <a:lnTo>
                  <a:pt x="437832" y="95834"/>
                </a:lnTo>
                <a:lnTo>
                  <a:pt x="439851" y="101498"/>
                </a:lnTo>
                <a:lnTo>
                  <a:pt x="452031" y="103212"/>
                </a:lnTo>
                <a:lnTo>
                  <a:pt x="455955" y="101434"/>
                </a:lnTo>
                <a:lnTo>
                  <a:pt x="457822" y="96342"/>
                </a:lnTo>
                <a:lnTo>
                  <a:pt x="490461" y="96342"/>
                </a:lnTo>
                <a:lnTo>
                  <a:pt x="491363" y="89928"/>
                </a:lnTo>
                <a:lnTo>
                  <a:pt x="462813" y="89928"/>
                </a:lnTo>
                <a:lnTo>
                  <a:pt x="458800" y="89369"/>
                </a:lnTo>
                <a:lnTo>
                  <a:pt x="458724" y="85547"/>
                </a:lnTo>
                <a:lnTo>
                  <a:pt x="456222" y="81953"/>
                </a:lnTo>
                <a:lnTo>
                  <a:pt x="444144" y="80251"/>
                </a:lnTo>
                <a:close/>
              </a:path>
              <a:path w="551179" h="133350">
                <a:moveTo>
                  <a:pt x="495706" y="88188"/>
                </a:moveTo>
                <a:lnTo>
                  <a:pt x="494601" y="96024"/>
                </a:lnTo>
                <a:lnTo>
                  <a:pt x="511784" y="98437"/>
                </a:lnTo>
                <a:lnTo>
                  <a:pt x="511289" y="101917"/>
                </a:lnTo>
                <a:lnTo>
                  <a:pt x="547457" y="101917"/>
                </a:lnTo>
                <a:lnTo>
                  <a:pt x="549036" y="90677"/>
                </a:lnTo>
                <a:lnTo>
                  <a:pt x="513422" y="90677"/>
                </a:lnTo>
                <a:lnTo>
                  <a:pt x="495706" y="88188"/>
                </a:lnTo>
                <a:close/>
              </a:path>
              <a:path w="551179" h="133350">
                <a:moveTo>
                  <a:pt x="500176" y="69176"/>
                </a:moveTo>
                <a:lnTo>
                  <a:pt x="385660" y="69176"/>
                </a:lnTo>
                <a:lnTo>
                  <a:pt x="407797" y="72288"/>
                </a:lnTo>
                <a:lnTo>
                  <a:pt x="409228" y="76326"/>
                </a:lnTo>
                <a:lnTo>
                  <a:pt x="408292" y="83045"/>
                </a:lnTo>
                <a:lnTo>
                  <a:pt x="406361" y="85242"/>
                </a:lnTo>
                <a:lnTo>
                  <a:pt x="403275" y="85775"/>
                </a:lnTo>
                <a:lnTo>
                  <a:pt x="405599" y="86525"/>
                </a:lnTo>
                <a:lnTo>
                  <a:pt x="406668" y="88938"/>
                </a:lnTo>
                <a:lnTo>
                  <a:pt x="406000" y="96202"/>
                </a:lnTo>
                <a:lnTo>
                  <a:pt x="405879" y="98488"/>
                </a:lnTo>
                <a:lnTo>
                  <a:pt x="406641" y="99682"/>
                </a:lnTo>
                <a:lnTo>
                  <a:pt x="433190" y="99682"/>
                </a:lnTo>
                <a:lnTo>
                  <a:pt x="435698" y="81876"/>
                </a:lnTo>
                <a:lnTo>
                  <a:pt x="441490" y="76326"/>
                </a:lnTo>
                <a:lnTo>
                  <a:pt x="551053" y="76326"/>
                </a:lnTo>
                <a:lnTo>
                  <a:pt x="500176" y="69176"/>
                </a:lnTo>
                <a:close/>
              </a:path>
              <a:path w="551179" h="133350">
                <a:moveTo>
                  <a:pt x="387489" y="85293"/>
                </a:moveTo>
                <a:lnTo>
                  <a:pt x="385876" y="96761"/>
                </a:lnTo>
                <a:lnTo>
                  <a:pt x="402059" y="96761"/>
                </a:lnTo>
                <a:lnTo>
                  <a:pt x="402717" y="88938"/>
                </a:lnTo>
                <a:lnTo>
                  <a:pt x="401294" y="87223"/>
                </a:lnTo>
                <a:lnTo>
                  <a:pt x="387489" y="85293"/>
                </a:lnTo>
                <a:close/>
              </a:path>
              <a:path w="551179" h="133350">
                <a:moveTo>
                  <a:pt x="441348" y="60909"/>
                </a:moveTo>
                <a:lnTo>
                  <a:pt x="331825" y="60909"/>
                </a:lnTo>
                <a:lnTo>
                  <a:pt x="353542" y="63969"/>
                </a:lnTo>
                <a:lnTo>
                  <a:pt x="356585" y="71551"/>
                </a:lnTo>
                <a:lnTo>
                  <a:pt x="356619" y="72339"/>
                </a:lnTo>
                <a:lnTo>
                  <a:pt x="354766" y="85547"/>
                </a:lnTo>
                <a:lnTo>
                  <a:pt x="354669" y="85775"/>
                </a:lnTo>
                <a:lnTo>
                  <a:pt x="349554" y="92341"/>
                </a:lnTo>
                <a:lnTo>
                  <a:pt x="382406" y="92341"/>
                </a:lnTo>
                <a:lnTo>
                  <a:pt x="385660" y="69176"/>
                </a:lnTo>
                <a:lnTo>
                  <a:pt x="500176" y="69176"/>
                </a:lnTo>
                <a:lnTo>
                  <a:pt x="441348" y="60909"/>
                </a:lnTo>
                <a:close/>
              </a:path>
              <a:path w="551179" h="133350">
                <a:moveTo>
                  <a:pt x="549953" y="84150"/>
                </a:moveTo>
                <a:lnTo>
                  <a:pt x="492175" y="84150"/>
                </a:lnTo>
                <a:lnTo>
                  <a:pt x="513905" y="87198"/>
                </a:lnTo>
                <a:lnTo>
                  <a:pt x="513422" y="90677"/>
                </a:lnTo>
                <a:lnTo>
                  <a:pt x="549036" y="90677"/>
                </a:lnTo>
                <a:lnTo>
                  <a:pt x="549953" y="84150"/>
                </a:lnTo>
                <a:close/>
              </a:path>
              <a:path w="551179" h="133350">
                <a:moveTo>
                  <a:pt x="551053" y="76326"/>
                </a:moveTo>
                <a:lnTo>
                  <a:pt x="441490" y="76326"/>
                </a:lnTo>
                <a:lnTo>
                  <a:pt x="456145" y="78384"/>
                </a:lnTo>
                <a:lnTo>
                  <a:pt x="463270" y="81749"/>
                </a:lnTo>
                <a:lnTo>
                  <a:pt x="462813" y="89928"/>
                </a:lnTo>
                <a:lnTo>
                  <a:pt x="491363" y="89928"/>
                </a:lnTo>
                <a:lnTo>
                  <a:pt x="492175" y="84150"/>
                </a:lnTo>
                <a:lnTo>
                  <a:pt x="549953" y="84150"/>
                </a:lnTo>
                <a:lnTo>
                  <a:pt x="551053" y="76326"/>
                </a:lnTo>
                <a:close/>
              </a:path>
              <a:path w="551179" h="133350">
                <a:moveTo>
                  <a:pt x="282282" y="69888"/>
                </a:moveTo>
                <a:lnTo>
                  <a:pt x="280593" y="81965"/>
                </a:lnTo>
                <a:lnTo>
                  <a:pt x="324909" y="81965"/>
                </a:lnTo>
                <a:lnTo>
                  <a:pt x="324706" y="81406"/>
                </a:lnTo>
                <a:lnTo>
                  <a:pt x="326004" y="72161"/>
                </a:lnTo>
                <a:lnTo>
                  <a:pt x="298411" y="72161"/>
                </a:lnTo>
                <a:lnTo>
                  <a:pt x="282282" y="69888"/>
                </a:lnTo>
                <a:close/>
              </a:path>
              <a:path w="551179" h="133350">
                <a:moveTo>
                  <a:pt x="323961" y="44411"/>
                </a:moveTo>
                <a:lnTo>
                  <a:pt x="209461" y="44411"/>
                </a:lnTo>
                <a:lnTo>
                  <a:pt x="215138" y="45211"/>
                </a:lnTo>
                <a:lnTo>
                  <a:pt x="200736" y="54609"/>
                </a:lnTo>
                <a:lnTo>
                  <a:pt x="212064" y="72339"/>
                </a:lnTo>
                <a:lnTo>
                  <a:pt x="277854" y="72339"/>
                </a:lnTo>
                <a:lnTo>
                  <a:pt x="280377" y="54381"/>
                </a:lnTo>
                <a:lnTo>
                  <a:pt x="394899" y="54381"/>
                </a:lnTo>
                <a:lnTo>
                  <a:pt x="323961" y="44411"/>
                </a:lnTo>
                <a:close/>
              </a:path>
              <a:path w="551179" h="133350">
                <a:moveTo>
                  <a:pt x="283895" y="58419"/>
                </a:moveTo>
                <a:lnTo>
                  <a:pt x="282778" y="66408"/>
                </a:lnTo>
                <a:lnTo>
                  <a:pt x="298907" y="68681"/>
                </a:lnTo>
                <a:lnTo>
                  <a:pt x="298411" y="72161"/>
                </a:lnTo>
                <a:lnTo>
                  <a:pt x="326004" y="72161"/>
                </a:lnTo>
                <a:lnTo>
                  <a:pt x="326644" y="67602"/>
                </a:lnTo>
                <a:lnTo>
                  <a:pt x="331825" y="60909"/>
                </a:lnTo>
                <a:lnTo>
                  <a:pt x="441348" y="60909"/>
                </a:lnTo>
                <a:lnTo>
                  <a:pt x="440534" y="60794"/>
                </a:lnTo>
                <a:lnTo>
                  <a:pt x="300824" y="60794"/>
                </a:lnTo>
                <a:lnTo>
                  <a:pt x="283895" y="58419"/>
                </a:lnTo>
                <a:close/>
              </a:path>
              <a:path w="551179" h="133350">
                <a:moveTo>
                  <a:pt x="197332" y="56832"/>
                </a:moveTo>
                <a:lnTo>
                  <a:pt x="191808" y="60490"/>
                </a:lnTo>
                <a:lnTo>
                  <a:pt x="190563" y="69316"/>
                </a:lnTo>
                <a:lnTo>
                  <a:pt x="205141" y="69316"/>
                </a:lnTo>
                <a:lnTo>
                  <a:pt x="197332" y="56832"/>
                </a:lnTo>
                <a:close/>
              </a:path>
              <a:path w="551179" h="133350">
                <a:moveTo>
                  <a:pt x="145846" y="38328"/>
                </a:moveTo>
                <a:lnTo>
                  <a:pt x="142354" y="39103"/>
                </a:lnTo>
                <a:lnTo>
                  <a:pt x="141668" y="43954"/>
                </a:lnTo>
                <a:lnTo>
                  <a:pt x="142570" y="45427"/>
                </a:lnTo>
                <a:lnTo>
                  <a:pt x="160235" y="51079"/>
                </a:lnTo>
                <a:lnTo>
                  <a:pt x="158483" y="63487"/>
                </a:lnTo>
                <a:lnTo>
                  <a:pt x="152031" y="64592"/>
                </a:lnTo>
                <a:lnTo>
                  <a:pt x="187134" y="64592"/>
                </a:lnTo>
                <a:lnTo>
                  <a:pt x="189828" y="45427"/>
                </a:lnTo>
                <a:lnTo>
                  <a:pt x="160134" y="45427"/>
                </a:lnTo>
                <a:lnTo>
                  <a:pt x="156121" y="44869"/>
                </a:lnTo>
                <a:lnTo>
                  <a:pt x="156083" y="42697"/>
                </a:lnTo>
                <a:lnTo>
                  <a:pt x="155270" y="39649"/>
                </a:lnTo>
                <a:lnTo>
                  <a:pt x="145846" y="38328"/>
                </a:lnTo>
                <a:close/>
              </a:path>
              <a:path w="551179" h="133350">
                <a:moveTo>
                  <a:pt x="152079" y="52501"/>
                </a:moveTo>
                <a:lnTo>
                  <a:pt x="135521" y="52501"/>
                </a:lnTo>
                <a:lnTo>
                  <a:pt x="139534" y="53073"/>
                </a:lnTo>
                <a:lnTo>
                  <a:pt x="138938" y="57924"/>
                </a:lnTo>
                <a:lnTo>
                  <a:pt x="143294" y="59816"/>
                </a:lnTo>
                <a:lnTo>
                  <a:pt x="151663" y="60998"/>
                </a:lnTo>
                <a:lnTo>
                  <a:pt x="154914" y="59791"/>
                </a:lnTo>
                <a:lnTo>
                  <a:pt x="155676" y="54368"/>
                </a:lnTo>
                <a:lnTo>
                  <a:pt x="153898" y="53073"/>
                </a:lnTo>
                <a:lnTo>
                  <a:pt x="152079" y="52501"/>
                </a:lnTo>
                <a:close/>
              </a:path>
              <a:path w="551179" h="133350">
                <a:moveTo>
                  <a:pt x="394899" y="54381"/>
                </a:moveTo>
                <a:lnTo>
                  <a:pt x="280377" y="54381"/>
                </a:lnTo>
                <a:lnTo>
                  <a:pt x="301307" y="57327"/>
                </a:lnTo>
                <a:lnTo>
                  <a:pt x="300824" y="60794"/>
                </a:lnTo>
                <a:lnTo>
                  <a:pt x="440534" y="60794"/>
                </a:lnTo>
                <a:lnTo>
                  <a:pt x="394899" y="54381"/>
                </a:lnTo>
                <a:close/>
              </a:path>
              <a:path w="551179" h="133350">
                <a:moveTo>
                  <a:pt x="211907" y="28663"/>
                </a:moveTo>
                <a:lnTo>
                  <a:pt x="97396" y="28663"/>
                </a:lnTo>
                <a:lnTo>
                  <a:pt x="101968" y="29311"/>
                </a:lnTo>
                <a:lnTo>
                  <a:pt x="110388" y="58038"/>
                </a:lnTo>
                <a:lnTo>
                  <a:pt x="134738" y="58038"/>
                </a:lnTo>
                <a:lnTo>
                  <a:pt x="135521" y="52501"/>
                </a:lnTo>
                <a:lnTo>
                  <a:pt x="152079" y="52501"/>
                </a:lnTo>
                <a:lnTo>
                  <a:pt x="141611" y="49199"/>
                </a:lnTo>
                <a:lnTo>
                  <a:pt x="137109" y="47294"/>
                </a:lnTo>
                <a:lnTo>
                  <a:pt x="138544" y="37109"/>
                </a:lnTo>
                <a:lnTo>
                  <a:pt x="142900" y="34366"/>
                </a:lnTo>
                <a:lnTo>
                  <a:pt x="252482" y="34366"/>
                </a:lnTo>
                <a:lnTo>
                  <a:pt x="211907" y="28663"/>
                </a:lnTo>
                <a:close/>
              </a:path>
              <a:path w="551179" h="133350">
                <a:moveTo>
                  <a:pt x="304894" y="41732"/>
                </a:moveTo>
                <a:lnTo>
                  <a:pt x="190347" y="41732"/>
                </a:lnTo>
                <a:lnTo>
                  <a:pt x="194360" y="42290"/>
                </a:lnTo>
                <a:lnTo>
                  <a:pt x="192455" y="55879"/>
                </a:lnTo>
                <a:lnTo>
                  <a:pt x="209461" y="44411"/>
                </a:lnTo>
                <a:lnTo>
                  <a:pt x="323961" y="44411"/>
                </a:lnTo>
                <a:lnTo>
                  <a:pt x="304894" y="41732"/>
                </a:lnTo>
                <a:close/>
              </a:path>
              <a:path w="551179" h="133350">
                <a:moveTo>
                  <a:pt x="90233" y="47180"/>
                </a:moveTo>
                <a:lnTo>
                  <a:pt x="85686" y="54571"/>
                </a:lnTo>
                <a:lnTo>
                  <a:pt x="105025" y="54571"/>
                </a:lnTo>
                <a:lnTo>
                  <a:pt x="103479" y="49034"/>
                </a:lnTo>
                <a:lnTo>
                  <a:pt x="90233" y="47180"/>
                </a:lnTo>
                <a:close/>
              </a:path>
              <a:path w="551179" h="133350">
                <a:moveTo>
                  <a:pt x="54749" y="26212"/>
                </a:moveTo>
                <a:lnTo>
                  <a:pt x="51435" y="49758"/>
                </a:lnTo>
                <a:lnTo>
                  <a:pt x="84032" y="49758"/>
                </a:lnTo>
                <a:lnTo>
                  <a:pt x="97396" y="28663"/>
                </a:lnTo>
                <a:lnTo>
                  <a:pt x="211907" y="28663"/>
                </a:lnTo>
                <a:lnTo>
                  <a:pt x="204678" y="27647"/>
                </a:lnTo>
                <a:lnTo>
                  <a:pt x="64960" y="27647"/>
                </a:lnTo>
                <a:lnTo>
                  <a:pt x="54749" y="26212"/>
                </a:lnTo>
                <a:close/>
              </a:path>
              <a:path w="551179" h="133350">
                <a:moveTo>
                  <a:pt x="252482" y="34366"/>
                </a:moveTo>
                <a:lnTo>
                  <a:pt x="142900" y="34366"/>
                </a:lnTo>
                <a:lnTo>
                  <a:pt x="155232" y="36093"/>
                </a:lnTo>
                <a:lnTo>
                  <a:pt x="160680" y="38861"/>
                </a:lnTo>
                <a:lnTo>
                  <a:pt x="160134" y="45427"/>
                </a:lnTo>
                <a:lnTo>
                  <a:pt x="189828" y="45427"/>
                </a:lnTo>
                <a:lnTo>
                  <a:pt x="190347" y="41732"/>
                </a:lnTo>
                <a:lnTo>
                  <a:pt x="304894" y="41732"/>
                </a:lnTo>
                <a:lnTo>
                  <a:pt x="252482" y="34366"/>
                </a:lnTo>
                <a:close/>
              </a:path>
              <a:path w="551179" h="133350">
                <a:moveTo>
                  <a:pt x="155518" y="20739"/>
                </a:moveTo>
                <a:lnTo>
                  <a:pt x="41008" y="20739"/>
                </a:lnTo>
                <a:lnTo>
                  <a:pt x="65455" y="24180"/>
                </a:lnTo>
                <a:lnTo>
                  <a:pt x="64960" y="27647"/>
                </a:lnTo>
                <a:lnTo>
                  <a:pt x="204678" y="27647"/>
                </a:lnTo>
                <a:lnTo>
                  <a:pt x="155518" y="20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4035" y="28918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96426" y="290062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24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8819" y="290939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1214" y="29181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33" y="26492"/>
                </a:lnTo>
                <a:lnTo>
                  <a:pt x="32258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83594" y="292693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24" y="5753"/>
                </a:lnTo>
                <a:lnTo>
                  <a:pt x="0" y="22288"/>
                </a:lnTo>
                <a:lnTo>
                  <a:pt x="5765" y="29933"/>
                </a:lnTo>
                <a:lnTo>
                  <a:pt x="22313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17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5998" y="293570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69"/>
                </a:lnTo>
                <a:lnTo>
                  <a:pt x="26504" y="2324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08389" y="29444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65"/>
                </a:lnTo>
                <a:lnTo>
                  <a:pt x="0" y="22301"/>
                </a:lnTo>
                <a:lnTo>
                  <a:pt x="5753" y="29946"/>
                </a:lnTo>
                <a:lnTo>
                  <a:pt x="22288" y="32270"/>
                </a:lnTo>
                <a:lnTo>
                  <a:pt x="29933" y="26504"/>
                </a:lnTo>
                <a:lnTo>
                  <a:pt x="32258" y="9969"/>
                </a:lnTo>
                <a:lnTo>
                  <a:pt x="26492" y="2324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3173" y="296200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288" y="32257"/>
                </a:lnTo>
                <a:lnTo>
                  <a:pt x="29933" y="26492"/>
                </a:lnTo>
                <a:lnTo>
                  <a:pt x="32258" y="9956"/>
                </a:lnTo>
                <a:lnTo>
                  <a:pt x="26492" y="2311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0781" y="295322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65"/>
                </a:lnTo>
                <a:lnTo>
                  <a:pt x="0" y="22301"/>
                </a:lnTo>
                <a:lnTo>
                  <a:pt x="5753" y="29946"/>
                </a:lnTo>
                <a:lnTo>
                  <a:pt x="22288" y="32270"/>
                </a:lnTo>
                <a:lnTo>
                  <a:pt x="29946" y="26504"/>
                </a:lnTo>
                <a:lnTo>
                  <a:pt x="32270" y="9969"/>
                </a:lnTo>
                <a:lnTo>
                  <a:pt x="26504" y="2336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5165" y="2149399"/>
            <a:ext cx="2204085" cy="1084580"/>
          </a:xfrm>
          <a:custGeom>
            <a:avLst/>
            <a:gdLst/>
            <a:ahLst/>
            <a:cxnLst/>
            <a:rect l="l" t="t" r="r" b="b"/>
            <a:pathLst>
              <a:path w="2204084" h="1084580">
                <a:moveTo>
                  <a:pt x="111078" y="0"/>
                </a:moveTo>
                <a:lnTo>
                  <a:pt x="0" y="790358"/>
                </a:lnTo>
                <a:lnTo>
                  <a:pt x="2092489" y="1084439"/>
                </a:lnTo>
                <a:lnTo>
                  <a:pt x="2203564" y="294080"/>
                </a:lnTo>
                <a:lnTo>
                  <a:pt x="111078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 rot="480000">
            <a:off x="8569112" y="2625560"/>
            <a:ext cx="551423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21160" y="2890057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206" y="0"/>
                </a:moveTo>
                <a:lnTo>
                  <a:pt x="0" y="8585"/>
                </a:lnTo>
                <a:lnTo>
                  <a:pt x="15138" y="10718"/>
                </a:lnTo>
                <a:lnTo>
                  <a:pt x="16408" y="8470"/>
                </a:lnTo>
                <a:lnTo>
                  <a:pt x="17043" y="4000"/>
                </a:lnTo>
                <a:lnTo>
                  <a:pt x="15735" y="2044"/>
                </a:lnTo>
                <a:lnTo>
                  <a:pt x="1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5423" y="284950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56" y="0"/>
                </a:moveTo>
                <a:lnTo>
                  <a:pt x="0" y="11252"/>
                </a:lnTo>
                <a:lnTo>
                  <a:pt x="10248" y="12687"/>
                </a:lnTo>
                <a:lnTo>
                  <a:pt x="6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1862" y="2881896"/>
            <a:ext cx="24130" cy="23495"/>
          </a:xfrm>
          <a:custGeom>
            <a:avLst/>
            <a:gdLst/>
            <a:ahLst/>
            <a:cxnLst/>
            <a:rect l="l" t="t" r="r" b="b"/>
            <a:pathLst>
              <a:path w="24129" h="23494">
                <a:moveTo>
                  <a:pt x="7353" y="0"/>
                </a:moveTo>
                <a:lnTo>
                  <a:pt x="2006" y="2870"/>
                </a:lnTo>
                <a:lnTo>
                  <a:pt x="0" y="17183"/>
                </a:lnTo>
                <a:lnTo>
                  <a:pt x="4343" y="21424"/>
                </a:lnTo>
                <a:lnTo>
                  <a:pt x="16687" y="23152"/>
                </a:lnTo>
                <a:lnTo>
                  <a:pt x="22021" y="20281"/>
                </a:lnTo>
                <a:lnTo>
                  <a:pt x="24041" y="5968"/>
                </a:lnTo>
                <a:lnTo>
                  <a:pt x="19697" y="1727"/>
                </a:lnTo>
                <a:lnTo>
                  <a:pt x="7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3186" y="2816837"/>
            <a:ext cx="551180" cy="133350"/>
          </a:xfrm>
          <a:custGeom>
            <a:avLst/>
            <a:gdLst/>
            <a:ahLst/>
            <a:cxnLst/>
            <a:rect l="l" t="t" r="r" b="b"/>
            <a:pathLst>
              <a:path w="551179" h="133350">
                <a:moveTo>
                  <a:pt x="7950" y="0"/>
                </a:moveTo>
                <a:lnTo>
                  <a:pt x="0" y="56578"/>
                </a:lnTo>
                <a:lnTo>
                  <a:pt x="543102" y="132905"/>
                </a:lnTo>
                <a:lnTo>
                  <a:pt x="545720" y="114274"/>
                </a:lnTo>
                <a:lnTo>
                  <a:pt x="510489" y="114274"/>
                </a:lnTo>
                <a:lnTo>
                  <a:pt x="488378" y="111163"/>
                </a:lnTo>
                <a:lnTo>
                  <a:pt x="488949" y="107099"/>
                </a:lnTo>
                <a:lnTo>
                  <a:pt x="454494" y="107099"/>
                </a:lnTo>
                <a:lnTo>
                  <a:pt x="439966" y="105054"/>
                </a:lnTo>
                <a:lnTo>
                  <a:pt x="433108" y="100266"/>
                </a:lnTo>
                <a:lnTo>
                  <a:pt x="433190" y="99682"/>
                </a:lnTo>
                <a:lnTo>
                  <a:pt x="406641" y="99682"/>
                </a:lnTo>
                <a:lnTo>
                  <a:pt x="402412" y="99085"/>
                </a:lnTo>
                <a:lnTo>
                  <a:pt x="401866" y="98234"/>
                </a:lnTo>
                <a:lnTo>
                  <a:pt x="402014" y="97218"/>
                </a:lnTo>
                <a:lnTo>
                  <a:pt x="402059" y="96761"/>
                </a:lnTo>
                <a:lnTo>
                  <a:pt x="385876" y="96761"/>
                </a:lnTo>
                <a:lnTo>
                  <a:pt x="381863" y="96202"/>
                </a:lnTo>
                <a:lnTo>
                  <a:pt x="382406" y="92341"/>
                </a:lnTo>
                <a:lnTo>
                  <a:pt x="349554" y="92341"/>
                </a:lnTo>
                <a:lnTo>
                  <a:pt x="327837" y="89293"/>
                </a:lnTo>
                <a:lnTo>
                  <a:pt x="324909" y="81965"/>
                </a:lnTo>
                <a:lnTo>
                  <a:pt x="280502" y="81953"/>
                </a:lnTo>
                <a:lnTo>
                  <a:pt x="276580" y="81406"/>
                </a:lnTo>
                <a:lnTo>
                  <a:pt x="277854" y="72339"/>
                </a:lnTo>
                <a:lnTo>
                  <a:pt x="212064" y="72339"/>
                </a:lnTo>
                <a:lnTo>
                  <a:pt x="206540" y="71551"/>
                </a:lnTo>
                <a:lnTo>
                  <a:pt x="205141" y="69316"/>
                </a:lnTo>
                <a:lnTo>
                  <a:pt x="190563" y="69316"/>
                </a:lnTo>
                <a:lnTo>
                  <a:pt x="186550" y="68745"/>
                </a:lnTo>
                <a:lnTo>
                  <a:pt x="187134" y="64592"/>
                </a:lnTo>
                <a:lnTo>
                  <a:pt x="152031" y="64592"/>
                </a:lnTo>
                <a:lnTo>
                  <a:pt x="140500" y="62966"/>
                </a:lnTo>
                <a:lnTo>
                  <a:pt x="134467" y="59956"/>
                </a:lnTo>
                <a:lnTo>
                  <a:pt x="134738" y="58038"/>
                </a:lnTo>
                <a:lnTo>
                  <a:pt x="110388" y="58038"/>
                </a:lnTo>
                <a:lnTo>
                  <a:pt x="105816" y="57403"/>
                </a:lnTo>
                <a:lnTo>
                  <a:pt x="105025" y="54571"/>
                </a:lnTo>
                <a:lnTo>
                  <a:pt x="85686" y="54571"/>
                </a:lnTo>
                <a:lnTo>
                  <a:pt x="81368" y="53962"/>
                </a:lnTo>
                <a:lnTo>
                  <a:pt x="84032" y="49758"/>
                </a:lnTo>
                <a:lnTo>
                  <a:pt x="51435" y="49758"/>
                </a:lnTo>
                <a:lnTo>
                  <a:pt x="47421" y="49199"/>
                </a:lnTo>
                <a:lnTo>
                  <a:pt x="50723" y="25653"/>
                </a:lnTo>
                <a:lnTo>
                  <a:pt x="40513" y="24218"/>
                </a:lnTo>
                <a:lnTo>
                  <a:pt x="41008" y="20739"/>
                </a:lnTo>
                <a:lnTo>
                  <a:pt x="155518" y="20739"/>
                </a:lnTo>
                <a:lnTo>
                  <a:pt x="7950" y="0"/>
                </a:lnTo>
                <a:close/>
              </a:path>
              <a:path w="551179" h="133350">
                <a:moveTo>
                  <a:pt x="494118" y="99504"/>
                </a:moveTo>
                <a:lnTo>
                  <a:pt x="492887" y="108242"/>
                </a:lnTo>
                <a:lnTo>
                  <a:pt x="510971" y="110794"/>
                </a:lnTo>
                <a:lnTo>
                  <a:pt x="510489" y="114274"/>
                </a:lnTo>
                <a:lnTo>
                  <a:pt x="545720" y="114274"/>
                </a:lnTo>
                <a:lnTo>
                  <a:pt x="547457" y="101917"/>
                </a:lnTo>
                <a:lnTo>
                  <a:pt x="511289" y="101917"/>
                </a:lnTo>
                <a:lnTo>
                  <a:pt x="494118" y="99504"/>
                </a:lnTo>
                <a:close/>
              </a:path>
              <a:path w="551179" h="133350">
                <a:moveTo>
                  <a:pt x="490461" y="96342"/>
                </a:moveTo>
                <a:lnTo>
                  <a:pt x="457822" y="96342"/>
                </a:lnTo>
                <a:lnTo>
                  <a:pt x="461835" y="96900"/>
                </a:lnTo>
                <a:lnTo>
                  <a:pt x="460349" y="102781"/>
                </a:lnTo>
                <a:lnTo>
                  <a:pt x="454494" y="107099"/>
                </a:lnTo>
                <a:lnTo>
                  <a:pt x="488949" y="107099"/>
                </a:lnTo>
                <a:lnTo>
                  <a:pt x="490461" y="96342"/>
                </a:lnTo>
                <a:close/>
              </a:path>
              <a:path w="551179" h="133350">
                <a:moveTo>
                  <a:pt x="444144" y="80251"/>
                </a:moveTo>
                <a:lnTo>
                  <a:pt x="439585" y="83350"/>
                </a:lnTo>
                <a:lnTo>
                  <a:pt x="437832" y="95834"/>
                </a:lnTo>
                <a:lnTo>
                  <a:pt x="439851" y="101498"/>
                </a:lnTo>
                <a:lnTo>
                  <a:pt x="452031" y="103212"/>
                </a:lnTo>
                <a:lnTo>
                  <a:pt x="455955" y="101434"/>
                </a:lnTo>
                <a:lnTo>
                  <a:pt x="457822" y="96342"/>
                </a:lnTo>
                <a:lnTo>
                  <a:pt x="490461" y="96342"/>
                </a:lnTo>
                <a:lnTo>
                  <a:pt x="491363" y="89928"/>
                </a:lnTo>
                <a:lnTo>
                  <a:pt x="462813" y="89928"/>
                </a:lnTo>
                <a:lnTo>
                  <a:pt x="458800" y="89369"/>
                </a:lnTo>
                <a:lnTo>
                  <a:pt x="458724" y="85547"/>
                </a:lnTo>
                <a:lnTo>
                  <a:pt x="456222" y="81953"/>
                </a:lnTo>
                <a:lnTo>
                  <a:pt x="444144" y="80251"/>
                </a:lnTo>
                <a:close/>
              </a:path>
              <a:path w="551179" h="133350">
                <a:moveTo>
                  <a:pt x="495706" y="88188"/>
                </a:moveTo>
                <a:lnTo>
                  <a:pt x="494601" y="96024"/>
                </a:lnTo>
                <a:lnTo>
                  <a:pt x="511784" y="98437"/>
                </a:lnTo>
                <a:lnTo>
                  <a:pt x="511289" y="101917"/>
                </a:lnTo>
                <a:lnTo>
                  <a:pt x="547457" y="101917"/>
                </a:lnTo>
                <a:lnTo>
                  <a:pt x="549036" y="90677"/>
                </a:lnTo>
                <a:lnTo>
                  <a:pt x="513422" y="90677"/>
                </a:lnTo>
                <a:lnTo>
                  <a:pt x="495706" y="88188"/>
                </a:lnTo>
                <a:close/>
              </a:path>
              <a:path w="551179" h="133350">
                <a:moveTo>
                  <a:pt x="500176" y="69176"/>
                </a:moveTo>
                <a:lnTo>
                  <a:pt x="385660" y="69176"/>
                </a:lnTo>
                <a:lnTo>
                  <a:pt x="407797" y="72288"/>
                </a:lnTo>
                <a:lnTo>
                  <a:pt x="409228" y="76326"/>
                </a:lnTo>
                <a:lnTo>
                  <a:pt x="408292" y="83045"/>
                </a:lnTo>
                <a:lnTo>
                  <a:pt x="406361" y="85242"/>
                </a:lnTo>
                <a:lnTo>
                  <a:pt x="403275" y="85775"/>
                </a:lnTo>
                <a:lnTo>
                  <a:pt x="405599" y="86525"/>
                </a:lnTo>
                <a:lnTo>
                  <a:pt x="406668" y="88938"/>
                </a:lnTo>
                <a:lnTo>
                  <a:pt x="406000" y="96202"/>
                </a:lnTo>
                <a:lnTo>
                  <a:pt x="405879" y="98488"/>
                </a:lnTo>
                <a:lnTo>
                  <a:pt x="406641" y="99682"/>
                </a:lnTo>
                <a:lnTo>
                  <a:pt x="433190" y="99682"/>
                </a:lnTo>
                <a:lnTo>
                  <a:pt x="435698" y="81876"/>
                </a:lnTo>
                <a:lnTo>
                  <a:pt x="441490" y="76326"/>
                </a:lnTo>
                <a:lnTo>
                  <a:pt x="551053" y="76326"/>
                </a:lnTo>
                <a:lnTo>
                  <a:pt x="500176" y="69176"/>
                </a:lnTo>
                <a:close/>
              </a:path>
              <a:path w="551179" h="133350">
                <a:moveTo>
                  <a:pt x="387489" y="85293"/>
                </a:moveTo>
                <a:lnTo>
                  <a:pt x="385876" y="96761"/>
                </a:lnTo>
                <a:lnTo>
                  <a:pt x="402059" y="96761"/>
                </a:lnTo>
                <a:lnTo>
                  <a:pt x="402717" y="88938"/>
                </a:lnTo>
                <a:lnTo>
                  <a:pt x="401294" y="87223"/>
                </a:lnTo>
                <a:lnTo>
                  <a:pt x="387489" y="85293"/>
                </a:lnTo>
                <a:close/>
              </a:path>
              <a:path w="551179" h="133350">
                <a:moveTo>
                  <a:pt x="441348" y="60909"/>
                </a:moveTo>
                <a:lnTo>
                  <a:pt x="331825" y="60909"/>
                </a:lnTo>
                <a:lnTo>
                  <a:pt x="353542" y="63969"/>
                </a:lnTo>
                <a:lnTo>
                  <a:pt x="356585" y="71551"/>
                </a:lnTo>
                <a:lnTo>
                  <a:pt x="356619" y="72339"/>
                </a:lnTo>
                <a:lnTo>
                  <a:pt x="354766" y="85547"/>
                </a:lnTo>
                <a:lnTo>
                  <a:pt x="354669" y="85775"/>
                </a:lnTo>
                <a:lnTo>
                  <a:pt x="349554" y="92341"/>
                </a:lnTo>
                <a:lnTo>
                  <a:pt x="382406" y="92341"/>
                </a:lnTo>
                <a:lnTo>
                  <a:pt x="385660" y="69176"/>
                </a:lnTo>
                <a:lnTo>
                  <a:pt x="500176" y="69176"/>
                </a:lnTo>
                <a:lnTo>
                  <a:pt x="441348" y="60909"/>
                </a:lnTo>
                <a:close/>
              </a:path>
              <a:path w="551179" h="133350">
                <a:moveTo>
                  <a:pt x="549953" y="84150"/>
                </a:moveTo>
                <a:lnTo>
                  <a:pt x="492175" y="84150"/>
                </a:lnTo>
                <a:lnTo>
                  <a:pt x="513905" y="87198"/>
                </a:lnTo>
                <a:lnTo>
                  <a:pt x="513422" y="90677"/>
                </a:lnTo>
                <a:lnTo>
                  <a:pt x="549036" y="90677"/>
                </a:lnTo>
                <a:lnTo>
                  <a:pt x="549953" y="84150"/>
                </a:lnTo>
                <a:close/>
              </a:path>
              <a:path w="551179" h="133350">
                <a:moveTo>
                  <a:pt x="551053" y="76326"/>
                </a:moveTo>
                <a:lnTo>
                  <a:pt x="441490" y="76326"/>
                </a:lnTo>
                <a:lnTo>
                  <a:pt x="456145" y="78384"/>
                </a:lnTo>
                <a:lnTo>
                  <a:pt x="463270" y="81749"/>
                </a:lnTo>
                <a:lnTo>
                  <a:pt x="462813" y="89928"/>
                </a:lnTo>
                <a:lnTo>
                  <a:pt x="491363" y="89928"/>
                </a:lnTo>
                <a:lnTo>
                  <a:pt x="492175" y="84150"/>
                </a:lnTo>
                <a:lnTo>
                  <a:pt x="549953" y="84150"/>
                </a:lnTo>
                <a:lnTo>
                  <a:pt x="551053" y="76326"/>
                </a:lnTo>
                <a:close/>
              </a:path>
              <a:path w="551179" h="133350">
                <a:moveTo>
                  <a:pt x="282282" y="69888"/>
                </a:moveTo>
                <a:lnTo>
                  <a:pt x="280593" y="81965"/>
                </a:lnTo>
                <a:lnTo>
                  <a:pt x="324909" y="81965"/>
                </a:lnTo>
                <a:lnTo>
                  <a:pt x="324706" y="81406"/>
                </a:lnTo>
                <a:lnTo>
                  <a:pt x="326004" y="72161"/>
                </a:lnTo>
                <a:lnTo>
                  <a:pt x="298411" y="72161"/>
                </a:lnTo>
                <a:lnTo>
                  <a:pt x="282282" y="69888"/>
                </a:lnTo>
                <a:close/>
              </a:path>
              <a:path w="551179" h="133350">
                <a:moveTo>
                  <a:pt x="323961" y="44411"/>
                </a:moveTo>
                <a:lnTo>
                  <a:pt x="209461" y="44411"/>
                </a:lnTo>
                <a:lnTo>
                  <a:pt x="215138" y="45211"/>
                </a:lnTo>
                <a:lnTo>
                  <a:pt x="200736" y="54609"/>
                </a:lnTo>
                <a:lnTo>
                  <a:pt x="212064" y="72339"/>
                </a:lnTo>
                <a:lnTo>
                  <a:pt x="277854" y="72339"/>
                </a:lnTo>
                <a:lnTo>
                  <a:pt x="280377" y="54381"/>
                </a:lnTo>
                <a:lnTo>
                  <a:pt x="394899" y="54381"/>
                </a:lnTo>
                <a:lnTo>
                  <a:pt x="323961" y="44411"/>
                </a:lnTo>
                <a:close/>
              </a:path>
              <a:path w="551179" h="133350">
                <a:moveTo>
                  <a:pt x="283895" y="58419"/>
                </a:moveTo>
                <a:lnTo>
                  <a:pt x="282778" y="66408"/>
                </a:lnTo>
                <a:lnTo>
                  <a:pt x="298907" y="68681"/>
                </a:lnTo>
                <a:lnTo>
                  <a:pt x="298411" y="72161"/>
                </a:lnTo>
                <a:lnTo>
                  <a:pt x="326004" y="72161"/>
                </a:lnTo>
                <a:lnTo>
                  <a:pt x="326644" y="67602"/>
                </a:lnTo>
                <a:lnTo>
                  <a:pt x="331825" y="60909"/>
                </a:lnTo>
                <a:lnTo>
                  <a:pt x="441348" y="60909"/>
                </a:lnTo>
                <a:lnTo>
                  <a:pt x="440534" y="60794"/>
                </a:lnTo>
                <a:lnTo>
                  <a:pt x="300824" y="60794"/>
                </a:lnTo>
                <a:lnTo>
                  <a:pt x="283895" y="58419"/>
                </a:lnTo>
                <a:close/>
              </a:path>
              <a:path w="551179" h="133350">
                <a:moveTo>
                  <a:pt x="197332" y="56832"/>
                </a:moveTo>
                <a:lnTo>
                  <a:pt x="191808" y="60490"/>
                </a:lnTo>
                <a:lnTo>
                  <a:pt x="190563" y="69316"/>
                </a:lnTo>
                <a:lnTo>
                  <a:pt x="205141" y="69316"/>
                </a:lnTo>
                <a:lnTo>
                  <a:pt x="197332" y="56832"/>
                </a:lnTo>
                <a:close/>
              </a:path>
              <a:path w="551179" h="133350">
                <a:moveTo>
                  <a:pt x="145846" y="38328"/>
                </a:moveTo>
                <a:lnTo>
                  <a:pt x="142354" y="39103"/>
                </a:lnTo>
                <a:lnTo>
                  <a:pt x="141668" y="43954"/>
                </a:lnTo>
                <a:lnTo>
                  <a:pt x="142570" y="45427"/>
                </a:lnTo>
                <a:lnTo>
                  <a:pt x="160235" y="51079"/>
                </a:lnTo>
                <a:lnTo>
                  <a:pt x="158483" y="63487"/>
                </a:lnTo>
                <a:lnTo>
                  <a:pt x="152031" y="64592"/>
                </a:lnTo>
                <a:lnTo>
                  <a:pt x="187134" y="64592"/>
                </a:lnTo>
                <a:lnTo>
                  <a:pt x="189828" y="45427"/>
                </a:lnTo>
                <a:lnTo>
                  <a:pt x="160134" y="45427"/>
                </a:lnTo>
                <a:lnTo>
                  <a:pt x="156121" y="44869"/>
                </a:lnTo>
                <a:lnTo>
                  <a:pt x="156083" y="42697"/>
                </a:lnTo>
                <a:lnTo>
                  <a:pt x="155270" y="39649"/>
                </a:lnTo>
                <a:lnTo>
                  <a:pt x="145846" y="38328"/>
                </a:lnTo>
                <a:close/>
              </a:path>
              <a:path w="551179" h="133350">
                <a:moveTo>
                  <a:pt x="152079" y="52501"/>
                </a:moveTo>
                <a:lnTo>
                  <a:pt x="135521" y="52501"/>
                </a:lnTo>
                <a:lnTo>
                  <a:pt x="139534" y="53073"/>
                </a:lnTo>
                <a:lnTo>
                  <a:pt x="138938" y="57924"/>
                </a:lnTo>
                <a:lnTo>
                  <a:pt x="143294" y="59816"/>
                </a:lnTo>
                <a:lnTo>
                  <a:pt x="151663" y="60998"/>
                </a:lnTo>
                <a:lnTo>
                  <a:pt x="154914" y="59791"/>
                </a:lnTo>
                <a:lnTo>
                  <a:pt x="155676" y="54368"/>
                </a:lnTo>
                <a:lnTo>
                  <a:pt x="153898" y="53073"/>
                </a:lnTo>
                <a:lnTo>
                  <a:pt x="152079" y="52501"/>
                </a:lnTo>
                <a:close/>
              </a:path>
              <a:path w="551179" h="133350">
                <a:moveTo>
                  <a:pt x="394899" y="54381"/>
                </a:moveTo>
                <a:lnTo>
                  <a:pt x="280377" y="54381"/>
                </a:lnTo>
                <a:lnTo>
                  <a:pt x="301307" y="57327"/>
                </a:lnTo>
                <a:lnTo>
                  <a:pt x="300824" y="60794"/>
                </a:lnTo>
                <a:lnTo>
                  <a:pt x="440534" y="60794"/>
                </a:lnTo>
                <a:lnTo>
                  <a:pt x="394899" y="54381"/>
                </a:lnTo>
                <a:close/>
              </a:path>
              <a:path w="551179" h="133350">
                <a:moveTo>
                  <a:pt x="211907" y="28663"/>
                </a:moveTo>
                <a:lnTo>
                  <a:pt x="97396" y="28663"/>
                </a:lnTo>
                <a:lnTo>
                  <a:pt x="101968" y="29311"/>
                </a:lnTo>
                <a:lnTo>
                  <a:pt x="110388" y="58038"/>
                </a:lnTo>
                <a:lnTo>
                  <a:pt x="134738" y="58038"/>
                </a:lnTo>
                <a:lnTo>
                  <a:pt x="135521" y="52501"/>
                </a:lnTo>
                <a:lnTo>
                  <a:pt x="152079" y="52501"/>
                </a:lnTo>
                <a:lnTo>
                  <a:pt x="141611" y="49199"/>
                </a:lnTo>
                <a:lnTo>
                  <a:pt x="137109" y="47294"/>
                </a:lnTo>
                <a:lnTo>
                  <a:pt x="138544" y="37109"/>
                </a:lnTo>
                <a:lnTo>
                  <a:pt x="142900" y="34366"/>
                </a:lnTo>
                <a:lnTo>
                  <a:pt x="252482" y="34366"/>
                </a:lnTo>
                <a:lnTo>
                  <a:pt x="211907" y="28663"/>
                </a:lnTo>
                <a:close/>
              </a:path>
              <a:path w="551179" h="133350">
                <a:moveTo>
                  <a:pt x="304894" y="41732"/>
                </a:moveTo>
                <a:lnTo>
                  <a:pt x="190347" y="41732"/>
                </a:lnTo>
                <a:lnTo>
                  <a:pt x="194360" y="42290"/>
                </a:lnTo>
                <a:lnTo>
                  <a:pt x="192455" y="55879"/>
                </a:lnTo>
                <a:lnTo>
                  <a:pt x="209461" y="44411"/>
                </a:lnTo>
                <a:lnTo>
                  <a:pt x="323961" y="44411"/>
                </a:lnTo>
                <a:lnTo>
                  <a:pt x="304894" y="41732"/>
                </a:lnTo>
                <a:close/>
              </a:path>
              <a:path w="551179" h="133350">
                <a:moveTo>
                  <a:pt x="90233" y="47180"/>
                </a:moveTo>
                <a:lnTo>
                  <a:pt x="85686" y="54571"/>
                </a:lnTo>
                <a:lnTo>
                  <a:pt x="105025" y="54571"/>
                </a:lnTo>
                <a:lnTo>
                  <a:pt x="103479" y="49034"/>
                </a:lnTo>
                <a:lnTo>
                  <a:pt x="90233" y="47180"/>
                </a:lnTo>
                <a:close/>
              </a:path>
              <a:path w="551179" h="133350">
                <a:moveTo>
                  <a:pt x="54749" y="26212"/>
                </a:moveTo>
                <a:lnTo>
                  <a:pt x="51435" y="49758"/>
                </a:lnTo>
                <a:lnTo>
                  <a:pt x="84032" y="49758"/>
                </a:lnTo>
                <a:lnTo>
                  <a:pt x="97396" y="28663"/>
                </a:lnTo>
                <a:lnTo>
                  <a:pt x="211907" y="28663"/>
                </a:lnTo>
                <a:lnTo>
                  <a:pt x="204678" y="27647"/>
                </a:lnTo>
                <a:lnTo>
                  <a:pt x="64960" y="27647"/>
                </a:lnTo>
                <a:lnTo>
                  <a:pt x="54749" y="26212"/>
                </a:lnTo>
                <a:close/>
              </a:path>
              <a:path w="551179" h="133350">
                <a:moveTo>
                  <a:pt x="252482" y="34366"/>
                </a:moveTo>
                <a:lnTo>
                  <a:pt x="142900" y="34366"/>
                </a:lnTo>
                <a:lnTo>
                  <a:pt x="155232" y="36093"/>
                </a:lnTo>
                <a:lnTo>
                  <a:pt x="160680" y="38861"/>
                </a:lnTo>
                <a:lnTo>
                  <a:pt x="160134" y="45427"/>
                </a:lnTo>
                <a:lnTo>
                  <a:pt x="189828" y="45427"/>
                </a:lnTo>
                <a:lnTo>
                  <a:pt x="190347" y="41732"/>
                </a:lnTo>
                <a:lnTo>
                  <a:pt x="304894" y="41732"/>
                </a:lnTo>
                <a:lnTo>
                  <a:pt x="252482" y="34366"/>
                </a:lnTo>
                <a:close/>
              </a:path>
              <a:path w="551179" h="133350">
                <a:moveTo>
                  <a:pt x="155518" y="20739"/>
                </a:moveTo>
                <a:lnTo>
                  <a:pt x="41008" y="20739"/>
                </a:lnTo>
                <a:lnTo>
                  <a:pt x="65455" y="24180"/>
                </a:lnTo>
                <a:lnTo>
                  <a:pt x="64960" y="27647"/>
                </a:lnTo>
                <a:lnTo>
                  <a:pt x="204678" y="27647"/>
                </a:lnTo>
                <a:lnTo>
                  <a:pt x="155518" y="20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34035" y="28918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6426" y="290062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24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8819" y="290939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21214" y="29181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33" y="26492"/>
                </a:lnTo>
                <a:lnTo>
                  <a:pt x="32258" y="9956"/>
                </a:lnTo>
                <a:lnTo>
                  <a:pt x="26504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83594" y="292693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69" y="0"/>
                </a:moveTo>
                <a:lnTo>
                  <a:pt x="2324" y="5753"/>
                </a:lnTo>
                <a:lnTo>
                  <a:pt x="0" y="22288"/>
                </a:lnTo>
                <a:lnTo>
                  <a:pt x="5765" y="29933"/>
                </a:lnTo>
                <a:lnTo>
                  <a:pt x="22313" y="32257"/>
                </a:lnTo>
                <a:lnTo>
                  <a:pt x="29946" y="26492"/>
                </a:lnTo>
                <a:lnTo>
                  <a:pt x="32270" y="9956"/>
                </a:lnTo>
                <a:lnTo>
                  <a:pt x="26517" y="2324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45998" y="293570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301" y="32257"/>
                </a:lnTo>
                <a:lnTo>
                  <a:pt x="29946" y="26492"/>
                </a:lnTo>
                <a:lnTo>
                  <a:pt x="32270" y="9969"/>
                </a:lnTo>
                <a:lnTo>
                  <a:pt x="26504" y="2324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8389" y="29444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65"/>
                </a:lnTo>
                <a:lnTo>
                  <a:pt x="0" y="22301"/>
                </a:lnTo>
                <a:lnTo>
                  <a:pt x="5753" y="29946"/>
                </a:lnTo>
                <a:lnTo>
                  <a:pt x="22288" y="32270"/>
                </a:lnTo>
                <a:lnTo>
                  <a:pt x="29933" y="26504"/>
                </a:lnTo>
                <a:lnTo>
                  <a:pt x="32258" y="9969"/>
                </a:lnTo>
                <a:lnTo>
                  <a:pt x="26492" y="2324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33173" y="296200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53"/>
                </a:lnTo>
                <a:lnTo>
                  <a:pt x="0" y="22288"/>
                </a:lnTo>
                <a:lnTo>
                  <a:pt x="5753" y="29933"/>
                </a:lnTo>
                <a:lnTo>
                  <a:pt x="22288" y="32257"/>
                </a:lnTo>
                <a:lnTo>
                  <a:pt x="29933" y="26492"/>
                </a:lnTo>
                <a:lnTo>
                  <a:pt x="32258" y="9956"/>
                </a:lnTo>
                <a:lnTo>
                  <a:pt x="26492" y="2311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70781" y="295322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9956" y="0"/>
                </a:moveTo>
                <a:lnTo>
                  <a:pt x="2311" y="5765"/>
                </a:lnTo>
                <a:lnTo>
                  <a:pt x="0" y="22301"/>
                </a:lnTo>
                <a:lnTo>
                  <a:pt x="5753" y="29946"/>
                </a:lnTo>
                <a:lnTo>
                  <a:pt x="22288" y="32270"/>
                </a:lnTo>
                <a:lnTo>
                  <a:pt x="29946" y="26504"/>
                </a:lnTo>
                <a:lnTo>
                  <a:pt x="32270" y="9969"/>
                </a:lnTo>
                <a:lnTo>
                  <a:pt x="26504" y="2336"/>
                </a:lnTo>
                <a:lnTo>
                  <a:pt x="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480000">
            <a:off x="8539457" y="2739477"/>
            <a:ext cx="566878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750" b="1" spc="-5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b="1" spc="-5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50" b="1" spc="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50" b="1" spc="1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5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5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50" b="1" spc="10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480000">
            <a:off x="8543266" y="2937294"/>
            <a:ext cx="51332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2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2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8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8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endParaRPr sz="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420000">
            <a:off x="8550841" y="2648843"/>
            <a:ext cx="563266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1125" spc="7" baseline="3703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25" spc="-165" baseline="37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22" baseline="370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25" spc="-135" baseline="37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22" baseline="3703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25" spc="-172" baseline="37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44" baseline="3703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25" spc="-165" baseline="37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480000">
            <a:off x="7522259" y="1482095"/>
            <a:ext cx="104064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00" spc="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" spc="60" dirty="0">
                <a:solidFill>
                  <a:srgbClr val="FFFFFF"/>
                </a:solidFill>
                <a:latin typeface="Arial"/>
                <a:cs typeface="Arial"/>
              </a:rPr>
              <a:t>dva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" spc="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" spc="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" spc="95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" spc="7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480000">
            <a:off x="7513709" y="1543774"/>
            <a:ext cx="1041877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"/>
              </a:lnSpc>
            </a:pP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400" b="1" spc="7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" b="1" spc="105" dirty="0">
                <a:solidFill>
                  <a:srgbClr val="FFFFFF"/>
                </a:solidFill>
                <a:latin typeface="Arial"/>
                <a:cs typeface="Arial"/>
              </a:rPr>
              <a:t>omm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" b="1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" b="1" spc="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400" b="1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00" b="1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" b="1" spc="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480000">
            <a:off x="7500437" y="1627004"/>
            <a:ext cx="53598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00" i="1" spc="6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480000">
            <a:off x="7493317" y="1682987"/>
            <a:ext cx="65247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6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00" i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480000">
            <a:off x="7486769" y="1727278"/>
            <a:ext cx="6005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85165" y="433831"/>
            <a:ext cx="2473325" cy="2800350"/>
          </a:xfrm>
          <a:custGeom>
            <a:avLst/>
            <a:gdLst/>
            <a:ahLst/>
            <a:cxnLst/>
            <a:rect l="l" t="t" r="r" b="b"/>
            <a:pathLst>
              <a:path w="2473325" h="2800350">
                <a:moveTo>
                  <a:pt x="1817808" y="0"/>
                </a:moveTo>
                <a:lnTo>
                  <a:pt x="2473058" y="92090"/>
                </a:lnTo>
                <a:lnTo>
                  <a:pt x="2092485" y="2800013"/>
                </a:lnTo>
                <a:lnTo>
                  <a:pt x="0" y="2505930"/>
                </a:lnTo>
                <a:lnTo>
                  <a:pt x="3521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95244" y="6803721"/>
            <a:ext cx="6610984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4825">
              <a:lnSpc>
                <a:spcPts val="163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Advancing Student Success in the California Community Colleges: Recommendations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ce,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p.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21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229100"/>
            <a:ext cx="23749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768" y="4304932"/>
            <a:ext cx="2123604" cy="214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896" y="6229804"/>
            <a:ext cx="2185035" cy="1014730"/>
          </a:xfrm>
          <a:custGeom>
            <a:avLst/>
            <a:gdLst/>
            <a:ahLst/>
            <a:cxnLst/>
            <a:rect l="l" t="t" r="r" b="b"/>
            <a:pathLst>
              <a:path w="2185035" h="1014729">
                <a:moveTo>
                  <a:pt x="2101469" y="0"/>
                </a:moveTo>
                <a:lnTo>
                  <a:pt x="0" y="220865"/>
                </a:lnTo>
                <a:lnTo>
                  <a:pt x="83426" y="1014628"/>
                </a:lnTo>
                <a:lnTo>
                  <a:pt x="2184895" y="793750"/>
                </a:lnTo>
                <a:lnTo>
                  <a:pt x="2101469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5926" y="6750209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4" h="10795">
                <a:moveTo>
                  <a:pt x="14592" y="0"/>
                </a:moveTo>
                <a:lnTo>
                  <a:pt x="0" y="1536"/>
                </a:lnTo>
                <a:lnTo>
                  <a:pt x="901" y="10172"/>
                </a:lnTo>
                <a:lnTo>
                  <a:pt x="16103" y="8572"/>
                </a:lnTo>
                <a:lnTo>
                  <a:pt x="16802" y="6070"/>
                </a:lnTo>
                <a:lnTo>
                  <a:pt x="16332" y="1587"/>
                </a:lnTo>
                <a:lnTo>
                  <a:pt x="14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0716" y="678260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3835" y="0"/>
                </a:moveTo>
                <a:lnTo>
                  <a:pt x="0" y="12547"/>
                </a:lnTo>
                <a:lnTo>
                  <a:pt x="10299" y="11468"/>
                </a:lnTo>
                <a:lnTo>
                  <a:pt x="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7897" y="6755389"/>
            <a:ext cx="24130" cy="22860"/>
          </a:xfrm>
          <a:custGeom>
            <a:avLst/>
            <a:gdLst/>
            <a:ahLst/>
            <a:cxnLst/>
            <a:rect l="l" t="t" r="r" b="b"/>
            <a:pathLst>
              <a:path w="24130" h="22859">
                <a:moveTo>
                  <a:pt x="16878" y="0"/>
                </a:moveTo>
                <a:lnTo>
                  <a:pt x="4483" y="1295"/>
                </a:lnTo>
                <a:lnTo>
                  <a:pt x="0" y="5384"/>
                </a:lnTo>
                <a:lnTo>
                  <a:pt x="1511" y="19761"/>
                </a:lnTo>
                <a:lnTo>
                  <a:pt x="6743" y="22809"/>
                </a:lnTo>
                <a:lnTo>
                  <a:pt x="19138" y="21513"/>
                </a:lnTo>
                <a:lnTo>
                  <a:pt x="23622" y="17424"/>
                </a:lnTo>
                <a:lnTo>
                  <a:pt x="22110" y="3060"/>
                </a:lnTo>
                <a:lnTo>
                  <a:pt x="16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8313" y="6715604"/>
            <a:ext cx="551815" cy="114300"/>
          </a:xfrm>
          <a:custGeom>
            <a:avLst/>
            <a:gdLst/>
            <a:ahLst/>
            <a:cxnLst/>
            <a:rect l="l" t="t" r="r" b="b"/>
            <a:pathLst>
              <a:path w="551814" h="114300">
                <a:moveTo>
                  <a:pt x="545426" y="0"/>
                </a:moveTo>
                <a:lnTo>
                  <a:pt x="0" y="57327"/>
                </a:lnTo>
                <a:lnTo>
                  <a:pt x="5968" y="114147"/>
                </a:lnTo>
                <a:lnTo>
                  <a:pt x="183230" y="95516"/>
                </a:lnTo>
                <a:lnTo>
                  <a:pt x="50190" y="95516"/>
                </a:lnTo>
                <a:lnTo>
                  <a:pt x="47826" y="72948"/>
                </a:lnTo>
                <a:lnTo>
                  <a:pt x="37452" y="72948"/>
                </a:lnTo>
                <a:lnTo>
                  <a:pt x="37083" y="69456"/>
                </a:lnTo>
                <a:lnTo>
                  <a:pt x="61645" y="66878"/>
                </a:lnTo>
                <a:lnTo>
                  <a:pt x="92593" y="66878"/>
                </a:lnTo>
                <a:lnTo>
                  <a:pt x="93713" y="63500"/>
                </a:lnTo>
                <a:lnTo>
                  <a:pt x="98310" y="63017"/>
                </a:lnTo>
                <a:lnTo>
                  <a:pt x="135819" y="63017"/>
                </a:lnTo>
                <a:lnTo>
                  <a:pt x="135686" y="61747"/>
                </a:lnTo>
                <a:lnTo>
                  <a:pt x="139255" y="58026"/>
                </a:lnTo>
                <a:lnTo>
                  <a:pt x="151637" y="56718"/>
                </a:lnTo>
                <a:lnTo>
                  <a:pt x="187389" y="56718"/>
                </a:lnTo>
                <a:lnTo>
                  <a:pt x="187070" y="53695"/>
                </a:lnTo>
                <a:lnTo>
                  <a:pt x="191096" y="53276"/>
                </a:lnTo>
                <a:lnTo>
                  <a:pt x="204829" y="53276"/>
                </a:lnTo>
                <a:lnTo>
                  <a:pt x="206273" y="51676"/>
                </a:lnTo>
                <a:lnTo>
                  <a:pt x="211962" y="51079"/>
                </a:lnTo>
                <a:lnTo>
                  <a:pt x="278216" y="51079"/>
                </a:lnTo>
                <a:lnTo>
                  <a:pt x="277495" y="44196"/>
                </a:lnTo>
                <a:lnTo>
                  <a:pt x="298513" y="41986"/>
                </a:lnTo>
                <a:lnTo>
                  <a:pt x="327274" y="41973"/>
                </a:lnTo>
                <a:lnTo>
                  <a:pt x="328993" y="38074"/>
                </a:lnTo>
                <a:lnTo>
                  <a:pt x="350799" y="35788"/>
                </a:lnTo>
                <a:lnTo>
                  <a:pt x="383506" y="35788"/>
                </a:lnTo>
                <a:lnTo>
                  <a:pt x="383222" y="33083"/>
                </a:lnTo>
                <a:lnTo>
                  <a:pt x="405447" y="30746"/>
                </a:lnTo>
                <a:lnTo>
                  <a:pt x="436455" y="30746"/>
                </a:lnTo>
                <a:lnTo>
                  <a:pt x="439127" y="26504"/>
                </a:lnTo>
                <a:lnTo>
                  <a:pt x="453834" y="24955"/>
                </a:lnTo>
                <a:lnTo>
                  <a:pt x="490534" y="24955"/>
                </a:lnTo>
                <a:lnTo>
                  <a:pt x="490207" y="21831"/>
                </a:lnTo>
                <a:lnTo>
                  <a:pt x="512025" y="19545"/>
                </a:lnTo>
                <a:lnTo>
                  <a:pt x="547484" y="19545"/>
                </a:lnTo>
                <a:lnTo>
                  <a:pt x="545426" y="0"/>
                </a:lnTo>
                <a:close/>
              </a:path>
              <a:path w="551814" h="114300">
                <a:moveTo>
                  <a:pt x="92593" y="66878"/>
                </a:moveTo>
                <a:lnTo>
                  <a:pt x="61645" y="66878"/>
                </a:lnTo>
                <a:lnTo>
                  <a:pt x="62014" y="70370"/>
                </a:lnTo>
                <a:lnTo>
                  <a:pt x="51739" y="71450"/>
                </a:lnTo>
                <a:lnTo>
                  <a:pt x="54228" y="95084"/>
                </a:lnTo>
                <a:lnTo>
                  <a:pt x="50190" y="95516"/>
                </a:lnTo>
                <a:lnTo>
                  <a:pt x="183230" y="95516"/>
                </a:lnTo>
                <a:lnTo>
                  <a:pt x="217305" y="91935"/>
                </a:lnTo>
                <a:lnTo>
                  <a:pt x="84289" y="91935"/>
                </a:lnTo>
                <a:lnTo>
                  <a:pt x="92593" y="66878"/>
                </a:lnTo>
                <a:close/>
              </a:path>
              <a:path w="551814" h="114300">
                <a:moveTo>
                  <a:pt x="104546" y="81800"/>
                </a:moveTo>
                <a:lnTo>
                  <a:pt x="91249" y="83197"/>
                </a:lnTo>
                <a:lnTo>
                  <a:pt x="88620" y="91478"/>
                </a:lnTo>
                <a:lnTo>
                  <a:pt x="84289" y="91935"/>
                </a:lnTo>
                <a:lnTo>
                  <a:pt x="217305" y="91935"/>
                </a:lnTo>
                <a:lnTo>
                  <a:pt x="241955" y="89344"/>
                </a:lnTo>
                <a:lnTo>
                  <a:pt x="108839" y="89344"/>
                </a:lnTo>
                <a:lnTo>
                  <a:pt x="104546" y="81800"/>
                </a:lnTo>
                <a:close/>
              </a:path>
              <a:path w="551814" h="114300">
                <a:moveTo>
                  <a:pt x="135819" y="63017"/>
                </a:moveTo>
                <a:lnTo>
                  <a:pt x="98310" y="63017"/>
                </a:lnTo>
                <a:lnTo>
                  <a:pt x="113436" y="88861"/>
                </a:lnTo>
                <a:lnTo>
                  <a:pt x="108839" y="89344"/>
                </a:lnTo>
                <a:lnTo>
                  <a:pt x="241955" y="89344"/>
                </a:lnTo>
                <a:lnTo>
                  <a:pt x="270351" y="86360"/>
                </a:lnTo>
                <a:lnTo>
                  <a:pt x="143840" y="86360"/>
                </a:lnTo>
                <a:lnTo>
                  <a:pt x="137274" y="84899"/>
                </a:lnTo>
                <a:lnTo>
                  <a:pt x="136486" y="77406"/>
                </a:lnTo>
                <a:lnTo>
                  <a:pt x="140512" y="76987"/>
                </a:lnTo>
                <a:lnTo>
                  <a:pt x="156767" y="76987"/>
                </a:lnTo>
                <a:lnTo>
                  <a:pt x="156489" y="74345"/>
                </a:lnTo>
                <a:lnTo>
                  <a:pt x="154444" y="73520"/>
                </a:lnTo>
                <a:lnTo>
                  <a:pt x="141719" y="72745"/>
                </a:lnTo>
                <a:lnTo>
                  <a:pt x="136753" y="71970"/>
                </a:lnTo>
                <a:lnTo>
                  <a:pt x="135819" y="63017"/>
                </a:lnTo>
                <a:close/>
              </a:path>
              <a:path w="551814" h="114300">
                <a:moveTo>
                  <a:pt x="152539" y="60159"/>
                </a:moveTo>
                <a:lnTo>
                  <a:pt x="143078" y="61163"/>
                </a:lnTo>
                <a:lnTo>
                  <a:pt x="139865" y="62763"/>
                </a:lnTo>
                <a:lnTo>
                  <a:pt x="140373" y="67627"/>
                </a:lnTo>
                <a:lnTo>
                  <a:pt x="141617" y="68846"/>
                </a:lnTo>
                <a:lnTo>
                  <a:pt x="160108" y="70053"/>
                </a:lnTo>
                <a:lnTo>
                  <a:pt x="161416" y="82524"/>
                </a:lnTo>
                <a:lnTo>
                  <a:pt x="155435" y="85140"/>
                </a:lnTo>
                <a:lnTo>
                  <a:pt x="143840" y="86360"/>
                </a:lnTo>
                <a:lnTo>
                  <a:pt x="270351" y="86360"/>
                </a:lnTo>
                <a:lnTo>
                  <a:pt x="323034" y="80822"/>
                </a:lnTo>
                <a:lnTo>
                  <a:pt x="189928" y="80822"/>
                </a:lnTo>
                <a:lnTo>
                  <a:pt x="188264" y="65024"/>
                </a:lnTo>
                <a:lnTo>
                  <a:pt x="154622" y="65024"/>
                </a:lnTo>
                <a:lnTo>
                  <a:pt x="154075" y="63017"/>
                </a:lnTo>
                <a:lnTo>
                  <a:pt x="153960" y="62763"/>
                </a:lnTo>
                <a:lnTo>
                  <a:pt x="152539" y="60159"/>
                </a:lnTo>
                <a:close/>
              </a:path>
              <a:path w="551814" h="114300">
                <a:moveTo>
                  <a:pt x="156767" y="76987"/>
                </a:moveTo>
                <a:lnTo>
                  <a:pt x="140512" y="76987"/>
                </a:lnTo>
                <a:lnTo>
                  <a:pt x="141097" y="81838"/>
                </a:lnTo>
                <a:lnTo>
                  <a:pt x="145783" y="82626"/>
                </a:lnTo>
                <a:lnTo>
                  <a:pt x="154190" y="81737"/>
                </a:lnTo>
                <a:lnTo>
                  <a:pt x="157060" y="79781"/>
                </a:lnTo>
                <a:lnTo>
                  <a:pt x="156767" y="76987"/>
                </a:lnTo>
                <a:close/>
              </a:path>
              <a:path w="551814" h="114300">
                <a:moveTo>
                  <a:pt x="197510" y="66649"/>
                </a:moveTo>
                <a:lnTo>
                  <a:pt x="193236" y="71323"/>
                </a:lnTo>
                <a:lnTo>
                  <a:pt x="193152" y="72745"/>
                </a:lnTo>
                <a:lnTo>
                  <a:pt x="193954" y="80403"/>
                </a:lnTo>
                <a:lnTo>
                  <a:pt x="189928" y="80822"/>
                </a:lnTo>
                <a:lnTo>
                  <a:pt x="323034" y="80822"/>
                </a:lnTo>
                <a:lnTo>
                  <a:pt x="343092" y="78714"/>
                </a:lnTo>
                <a:lnTo>
                  <a:pt x="209994" y="78714"/>
                </a:lnTo>
                <a:lnTo>
                  <a:pt x="197510" y="66649"/>
                </a:lnTo>
                <a:close/>
              </a:path>
              <a:path w="551814" h="114300">
                <a:moveTo>
                  <a:pt x="278216" y="51079"/>
                </a:moveTo>
                <a:lnTo>
                  <a:pt x="211962" y="51079"/>
                </a:lnTo>
                <a:lnTo>
                  <a:pt x="200266" y="63677"/>
                </a:lnTo>
                <a:lnTo>
                  <a:pt x="215544" y="78130"/>
                </a:lnTo>
                <a:lnTo>
                  <a:pt x="209994" y="78714"/>
                </a:lnTo>
                <a:lnTo>
                  <a:pt x="343092" y="78714"/>
                </a:lnTo>
                <a:lnTo>
                  <a:pt x="413417" y="71323"/>
                </a:lnTo>
                <a:lnTo>
                  <a:pt x="280339" y="71323"/>
                </a:lnTo>
                <a:lnTo>
                  <a:pt x="278216" y="51079"/>
                </a:lnTo>
                <a:close/>
              </a:path>
              <a:path w="551814" h="114300">
                <a:moveTo>
                  <a:pt x="47713" y="71869"/>
                </a:moveTo>
                <a:lnTo>
                  <a:pt x="37452" y="72948"/>
                </a:lnTo>
                <a:lnTo>
                  <a:pt x="47826" y="72948"/>
                </a:lnTo>
                <a:lnTo>
                  <a:pt x="47713" y="71869"/>
                </a:lnTo>
                <a:close/>
              </a:path>
              <a:path w="551814" h="114300">
                <a:moveTo>
                  <a:pt x="326392" y="53581"/>
                </a:moveTo>
                <a:lnTo>
                  <a:pt x="298919" y="53581"/>
                </a:lnTo>
                <a:lnTo>
                  <a:pt x="299288" y="57073"/>
                </a:lnTo>
                <a:lnTo>
                  <a:pt x="283095" y="58775"/>
                </a:lnTo>
                <a:lnTo>
                  <a:pt x="284365" y="70904"/>
                </a:lnTo>
                <a:lnTo>
                  <a:pt x="280339" y="71323"/>
                </a:lnTo>
                <a:lnTo>
                  <a:pt x="413417" y="71323"/>
                </a:lnTo>
                <a:lnTo>
                  <a:pt x="458488" y="66586"/>
                </a:lnTo>
                <a:lnTo>
                  <a:pt x="331978" y="66586"/>
                </a:lnTo>
                <a:lnTo>
                  <a:pt x="327037" y="59728"/>
                </a:lnTo>
                <a:lnTo>
                  <a:pt x="326392" y="53581"/>
                </a:lnTo>
                <a:close/>
              </a:path>
              <a:path w="551814" h="114300">
                <a:moveTo>
                  <a:pt x="204829" y="53276"/>
                </a:moveTo>
                <a:lnTo>
                  <a:pt x="191096" y="53276"/>
                </a:lnTo>
                <a:lnTo>
                  <a:pt x="192531" y="66903"/>
                </a:lnTo>
                <a:lnTo>
                  <a:pt x="204829" y="53276"/>
                </a:lnTo>
                <a:close/>
              </a:path>
              <a:path w="551814" h="114300">
                <a:moveTo>
                  <a:pt x="383506" y="35788"/>
                </a:moveTo>
                <a:lnTo>
                  <a:pt x="350799" y="35788"/>
                </a:lnTo>
                <a:lnTo>
                  <a:pt x="355752" y="42646"/>
                </a:lnTo>
                <a:lnTo>
                  <a:pt x="357023" y="54749"/>
                </a:lnTo>
                <a:lnTo>
                  <a:pt x="357095" y="56819"/>
                </a:lnTo>
                <a:lnTo>
                  <a:pt x="353796" y="64287"/>
                </a:lnTo>
                <a:lnTo>
                  <a:pt x="331978" y="66586"/>
                </a:lnTo>
                <a:lnTo>
                  <a:pt x="458488" y="66586"/>
                </a:lnTo>
                <a:lnTo>
                  <a:pt x="519146" y="60210"/>
                </a:lnTo>
                <a:lnTo>
                  <a:pt x="386067" y="60210"/>
                </a:lnTo>
                <a:lnTo>
                  <a:pt x="383506" y="35788"/>
                </a:lnTo>
                <a:close/>
              </a:path>
              <a:path w="551814" h="114300">
                <a:moveTo>
                  <a:pt x="187389" y="56718"/>
                </a:moveTo>
                <a:lnTo>
                  <a:pt x="151637" y="56718"/>
                </a:lnTo>
                <a:lnTo>
                  <a:pt x="157581" y="58089"/>
                </a:lnTo>
                <a:lnTo>
                  <a:pt x="158648" y="64592"/>
                </a:lnTo>
                <a:lnTo>
                  <a:pt x="154622" y="65024"/>
                </a:lnTo>
                <a:lnTo>
                  <a:pt x="188264" y="65024"/>
                </a:lnTo>
                <a:lnTo>
                  <a:pt x="187389" y="56718"/>
                </a:lnTo>
                <a:close/>
              </a:path>
              <a:path w="551814" h="114300">
                <a:moveTo>
                  <a:pt x="402755" y="46812"/>
                </a:moveTo>
                <a:lnTo>
                  <a:pt x="388886" y="48272"/>
                </a:lnTo>
                <a:lnTo>
                  <a:pt x="390105" y="59791"/>
                </a:lnTo>
                <a:lnTo>
                  <a:pt x="386067" y="60210"/>
                </a:lnTo>
                <a:lnTo>
                  <a:pt x="519146" y="60210"/>
                </a:lnTo>
                <a:lnTo>
                  <a:pt x="539808" y="58039"/>
                </a:lnTo>
                <a:lnTo>
                  <a:pt x="406691" y="58026"/>
                </a:lnTo>
                <a:lnTo>
                  <a:pt x="405980" y="57353"/>
                </a:lnTo>
                <a:lnTo>
                  <a:pt x="405853" y="56210"/>
                </a:lnTo>
                <a:lnTo>
                  <a:pt x="404545" y="48120"/>
                </a:lnTo>
                <a:lnTo>
                  <a:pt x="402755" y="46812"/>
                </a:lnTo>
                <a:close/>
              </a:path>
              <a:path w="551814" h="114300">
                <a:moveTo>
                  <a:pt x="436455" y="30746"/>
                </a:moveTo>
                <a:lnTo>
                  <a:pt x="405447" y="30746"/>
                </a:lnTo>
                <a:lnTo>
                  <a:pt x="407822" y="34290"/>
                </a:lnTo>
                <a:lnTo>
                  <a:pt x="408533" y="41059"/>
                </a:lnTo>
                <a:lnTo>
                  <a:pt x="407200" y="43662"/>
                </a:lnTo>
                <a:lnTo>
                  <a:pt x="404329" y="44919"/>
                </a:lnTo>
                <a:lnTo>
                  <a:pt x="406768" y="45085"/>
                </a:lnTo>
                <a:lnTo>
                  <a:pt x="408406" y="47180"/>
                </a:lnTo>
                <a:lnTo>
                  <a:pt x="409651" y="55384"/>
                </a:lnTo>
                <a:lnTo>
                  <a:pt x="409913" y="56553"/>
                </a:lnTo>
                <a:lnTo>
                  <a:pt x="410025" y="56718"/>
                </a:lnTo>
                <a:lnTo>
                  <a:pt x="410959" y="57594"/>
                </a:lnTo>
                <a:lnTo>
                  <a:pt x="406704" y="58039"/>
                </a:lnTo>
                <a:lnTo>
                  <a:pt x="539929" y="58026"/>
                </a:lnTo>
                <a:lnTo>
                  <a:pt x="551408" y="56819"/>
                </a:lnTo>
                <a:lnTo>
                  <a:pt x="551190" y="54749"/>
                </a:lnTo>
                <a:lnTo>
                  <a:pt x="444588" y="54749"/>
                </a:lnTo>
                <a:lnTo>
                  <a:pt x="436791" y="51765"/>
                </a:lnTo>
                <a:lnTo>
                  <a:pt x="434847" y="33299"/>
                </a:lnTo>
                <a:lnTo>
                  <a:pt x="436455" y="30746"/>
                </a:lnTo>
                <a:close/>
              </a:path>
              <a:path w="551814" h="114300">
                <a:moveTo>
                  <a:pt x="327268" y="41986"/>
                </a:moveTo>
                <a:lnTo>
                  <a:pt x="298513" y="41986"/>
                </a:lnTo>
                <a:lnTo>
                  <a:pt x="298881" y="45466"/>
                </a:lnTo>
                <a:lnTo>
                  <a:pt x="281889" y="47256"/>
                </a:lnTo>
                <a:lnTo>
                  <a:pt x="282727" y="55283"/>
                </a:lnTo>
                <a:lnTo>
                  <a:pt x="298919" y="53581"/>
                </a:lnTo>
                <a:lnTo>
                  <a:pt x="326392" y="53581"/>
                </a:lnTo>
                <a:lnTo>
                  <a:pt x="325577" y="45821"/>
                </a:lnTo>
                <a:lnTo>
                  <a:pt x="327268" y="41986"/>
                </a:lnTo>
                <a:close/>
              </a:path>
              <a:path w="551814" h="114300">
                <a:moveTo>
                  <a:pt x="492274" y="41554"/>
                </a:moveTo>
                <a:lnTo>
                  <a:pt x="463842" y="41554"/>
                </a:lnTo>
                <a:lnTo>
                  <a:pt x="463829" y="47612"/>
                </a:lnTo>
                <a:lnTo>
                  <a:pt x="459181" y="53213"/>
                </a:lnTo>
                <a:lnTo>
                  <a:pt x="444588" y="54749"/>
                </a:lnTo>
                <a:lnTo>
                  <a:pt x="551190" y="54749"/>
                </a:lnTo>
                <a:lnTo>
                  <a:pt x="550582" y="48971"/>
                </a:lnTo>
                <a:lnTo>
                  <a:pt x="493052" y="48971"/>
                </a:lnTo>
                <a:lnTo>
                  <a:pt x="492274" y="41554"/>
                </a:lnTo>
                <a:close/>
              </a:path>
              <a:path w="551814" h="114300">
                <a:moveTo>
                  <a:pt x="454774" y="28397"/>
                </a:moveTo>
                <a:lnTo>
                  <a:pt x="442645" y="29667"/>
                </a:lnTo>
                <a:lnTo>
                  <a:pt x="438975" y="33782"/>
                </a:lnTo>
                <a:lnTo>
                  <a:pt x="440283" y="46329"/>
                </a:lnTo>
                <a:lnTo>
                  <a:pt x="443611" y="51320"/>
                </a:lnTo>
                <a:lnTo>
                  <a:pt x="455853" y="50038"/>
                </a:lnTo>
                <a:lnTo>
                  <a:pt x="459231" y="47371"/>
                </a:lnTo>
                <a:lnTo>
                  <a:pt x="459816" y="41973"/>
                </a:lnTo>
                <a:lnTo>
                  <a:pt x="463842" y="41554"/>
                </a:lnTo>
                <a:lnTo>
                  <a:pt x="492274" y="41554"/>
                </a:lnTo>
                <a:lnTo>
                  <a:pt x="491585" y="34975"/>
                </a:lnTo>
                <a:lnTo>
                  <a:pt x="459079" y="34975"/>
                </a:lnTo>
                <a:lnTo>
                  <a:pt x="458076" y="31280"/>
                </a:lnTo>
                <a:lnTo>
                  <a:pt x="454774" y="28397"/>
                </a:lnTo>
                <a:close/>
              </a:path>
              <a:path w="551814" h="114300">
                <a:moveTo>
                  <a:pt x="549967" y="43129"/>
                </a:moveTo>
                <a:lnTo>
                  <a:pt x="514883" y="43129"/>
                </a:lnTo>
                <a:lnTo>
                  <a:pt x="515251" y="46634"/>
                </a:lnTo>
                <a:lnTo>
                  <a:pt x="493052" y="48971"/>
                </a:lnTo>
                <a:lnTo>
                  <a:pt x="550582" y="48971"/>
                </a:lnTo>
                <a:lnTo>
                  <a:pt x="549967" y="43129"/>
                </a:lnTo>
                <a:close/>
              </a:path>
              <a:path w="551814" h="114300">
                <a:moveTo>
                  <a:pt x="548686" y="30962"/>
                </a:moveTo>
                <a:lnTo>
                  <a:pt x="512673" y="30962"/>
                </a:lnTo>
                <a:lnTo>
                  <a:pt x="513041" y="34455"/>
                </a:lnTo>
                <a:lnTo>
                  <a:pt x="495795" y="36258"/>
                </a:lnTo>
                <a:lnTo>
                  <a:pt x="496722" y="45046"/>
                </a:lnTo>
                <a:lnTo>
                  <a:pt x="514883" y="43129"/>
                </a:lnTo>
                <a:lnTo>
                  <a:pt x="549967" y="43129"/>
                </a:lnTo>
                <a:lnTo>
                  <a:pt x="548686" y="30962"/>
                </a:lnTo>
                <a:close/>
              </a:path>
              <a:path w="551814" h="114300">
                <a:moveTo>
                  <a:pt x="490534" y="24955"/>
                </a:moveTo>
                <a:lnTo>
                  <a:pt x="453834" y="24955"/>
                </a:lnTo>
                <a:lnTo>
                  <a:pt x="461571" y="26504"/>
                </a:lnTo>
                <a:lnTo>
                  <a:pt x="463105" y="34556"/>
                </a:lnTo>
                <a:lnTo>
                  <a:pt x="459079" y="34975"/>
                </a:lnTo>
                <a:lnTo>
                  <a:pt x="491585" y="34975"/>
                </a:lnTo>
                <a:lnTo>
                  <a:pt x="490534" y="24955"/>
                </a:lnTo>
                <a:close/>
              </a:path>
              <a:path w="551814" h="114300">
                <a:moveTo>
                  <a:pt x="547484" y="19545"/>
                </a:moveTo>
                <a:lnTo>
                  <a:pt x="512025" y="19545"/>
                </a:lnTo>
                <a:lnTo>
                  <a:pt x="512381" y="23025"/>
                </a:lnTo>
                <a:lnTo>
                  <a:pt x="494601" y="24904"/>
                </a:lnTo>
                <a:lnTo>
                  <a:pt x="495427" y="32766"/>
                </a:lnTo>
                <a:lnTo>
                  <a:pt x="512673" y="30962"/>
                </a:lnTo>
                <a:lnTo>
                  <a:pt x="548686" y="30962"/>
                </a:lnTo>
                <a:lnTo>
                  <a:pt x="547484" y="19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3205" y="684328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5864" y="683669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8523" y="683011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86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1186" y="682352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3847" y="681693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6506" y="681035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86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9167" y="68037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31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793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4487" y="679059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31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793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1826" y="679718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19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896" y="6229804"/>
            <a:ext cx="2185035" cy="1014730"/>
          </a:xfrm>
          <a:custGeom>
            <a:avLst/>
            <a:gdLst/>
            <a:ahLst/>
            <a:cxnLst/>
            <a:rect l="l" t="t" r="r" b="b"/>
            <a:pathLst>
              <a:path w="2185035" h="1014729">
                <a:moveTo>
                  <a:pt x="2101469" y="0"/>
                </a:moveTo>
                <a:lnTo>
                  <a:pt x="0" y="220865"/>
                </a:lnTo>
                <a:lnTo>
                  <a:pt x="83426" y="1014628"/>
                </a:lnTo>
                <a:lnTo>
                  <a:pt x="2184895" y="793750"/>
                </a:lnTo>
                <a:lnTo>
                  <a:pt x="2101469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926" y="6750209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4" h="10795">
                <a:moveTo>
                  <a:pt x="14592" y="0"/>
                </a:moveTo>
                <a:lnTo>
                  <a:pt x="0" y="1536"/>
                </a:lnTo>
                <a:lnTo>
                  <a:pt x="901" y="10172"/>
                </a:lnTo>
                <a:lnTo>
                  <a:pt x="16103" y="8572"/>
                </a:lnTo>
                <a:lnTo>
                  <a:pt x="16802" y="6070"/>
                </a:lnTo>
                <a:lnTo>
                  <a:pt x="16332" y="1587"/>
                </a:lnTo>
                <a:lnTo>
                  <a:pt x="14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0716" y="678260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3835" y="0"/>
                </a:moveTo>
                <a:lnTo>
                  <a:pt x="0" y="12547"/>
                </a:lnTo>
                <a:lnTo>
                  <a:pt x="10299" y="11468"/>
                </a:lnTo>
                <a:lnTo>
                  <a:pt x="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7897" y="6755389"/>
            <a:ext cx="24130" cy="22860"/>
          </a:xfrm>
          <a:custGeom>
            <a:avLst/>
            <a:gdLst/>
            <a:ahLst/>
            <a:cxnLst/>
            <a:rect l="l" t="t" r="r" b="b"/>
            <a:pathLst>
              <a:path w="24130" h="22859">
                <a:moveTo>
                  <a:pt x="16878" y="0"/>
                </a:moveTo>
                <a:lnTo>
                  <a:pt x="4483" y="1295"/>
                </a:lnTo>
                <a:lnTo>
                  <a:pt x="0" y="5384"/>
                </a:lnTo>
                <a:lnTo>
                  <a:pt x="1511" y="19761"/>
                </a:lnTo>
                <a:lnTo>
                  <a:pt x="6743" y="22809"/>
                </a:lnTo>
                <a:lnTo>
                  <a:pt x="19138" y="21513"/>
                </a:lnTo>
                <a:lnTo>
                  <a:pt x="23622" y="17424"/>
                </a:lnTo>
                <a:lnTo>
                  <a:pt x="22110" y="3060"/>
                </a:lnTo>
                <a:lnTo>
                  <a:pt x="16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8313" y="6715604"/>
            <a:ext cx="551815" cy="114300"/>
          </a:xfrm>
          <a:custGeom>
            <a:avLst/>
            <a:gdLst/>
            <a:ahLst/>
            <a:cxnLst/>
            <a:rect l="l" t="t" r="r" b="b"/>
            <a:pathLst>
              <a:path w="551814" h="114300">
                <a:moveTo>
                  <a:pt x="545426" y="0"/>
                </a:moveTo>
                <a:lnTo>
                  <a:pt x="0" y="57327"/>
                </a:lnTo>
                <a:lnTo>
                  <a:pt x="5968" y="114147"/>
                </a:lnTo>
                <a:lnTo>
                  <a:pt x="183230" y="95516"/>
                </a:lnTo>
                <a:lnTo>
                  <a:pt x="50190" y="95516"/>
                </a:lnTo>
                <a:lnTo>
                  <a:pt x="47826" y="72948"/>
                </a:lnTo>
                <a:lnTo>
                  <a:pt x="37452" y="72948"/>
                </a:lnTo>
                <a:lnTo>
                  <a:pt x="37083" y="69456"/>
                </a:lnTo>
                <a:lnTo>
                  <a:pt x="61645" y="66878"/>
                </a:lnTo>
                <a:lnTo>
                  <a:pt x="92593" y="66878"/>
                </a:lnTo>
                <a:lnTo>
                  <a:pt x="93713" y="63500"/>
                </a:lnTo>
                <a:lnTo>
                  <a:pt x="98310" y="63017"/>
                </a:lnTo>
                <a:lnTo>
                  <a:pt x="135819" y="63017"/>
                </a:lnTo>
                <a:lnTo>
                  <a:pt x="135686" y="61747"/>
                </a:lnTo>
                <a:lnTo>
                  <a:pt x="139255" y="58026"/>
                </a:lnTo>
                <a:lnTo>
                  <a:pt x="151637" y="56718"/>
                </a:lnTo>
                <a:lnTo>
                  <a:pt x="187389" y="56718"/>
                </a:lnTo>
                <a:lnTo>
                  <a:pt x="187070" y="53695"/>
                </a:lnTo>
                <a:lnTo>
                  <a:pt x="191096" y="53276"/>
                </a:lnTo>
                <a:lnTo>
                  <a:pt x="204829" y="53276"/>
                </a:lnTo>
                <a:lnTo>
                  <a:pt x="206273" y="51676"/>
                </a:lnTo>
                <a:lnTo>
                  <a:pt x="211962" y="51079"/>
                </a:lnTo>
                <a:lnTo>
                  <a:pt x="278216" y="51079"/>
                </a:lnTo>
                <a:lnTo>
                  <a:pt x="277495" y="44196"/>
                </a:lnTo>
                <a:lnTo>
                  <a:pt x="298513" y="41986"/>
                </a:lnTo>
                <a:lnTo>
                  <a:pt x="327274" y="41973"/>
                </a:lnTo>
                <a:lnTo>
                  <a:pt x="328993" y="38074"/>
                </a:lnTo>
                <a:lnTo>
                  <a:pt x="350799" y="35788"/>
                </a:lnTo>
                <a:lnTo>
                  <a:pt x="383506" y="35788"/>
                </a:lnTo>
                <a:lnTo>
                  <a:pt x="383222" y="33083"/>
                </a:lnTo>
                <a:lnTo>
                  <a:pt x="405447" y="30746"/>
                </a:lnTo>
                <a:lnTo>
                  <a:pt x="436455" y="30746"/>
                </a:lnTo>
                <a:lnTo>
                  <a:pt x="439127" y="26504"/>
                </a:lnTo>
                <a:lnTo>
                  <a:pt x="453834" y="24955"/>
                </a:lnTo>
                <a:lnTo>
                  <a:pt x="490534" y="24955"/>
                </a:lnTo>
                <a:lnTo>
                  <a:pt x="490207" y="21831"/>
                </a:lnTo>
                <a:lnTo>
                  <a:pt x="512025" y="19545"/>
                </a:lnTo>
                <a:lnTo>
                  <a:pt x="547484" y="19545"/>
                </a:lnTo>
                <a:lnTo>
                  <a:pt x="545426" y="0"/>
                </a:lnTo>
                <a:close/>
              </a:path>
              <a:path w="551814" h="114300">
                <a:moveTo>
                  <a:pt x="92593" y="66878"/>
                </a:moveTo>
                <a:lnTo>
                  <a:pt x="61645" y="66878"/>
                </a:lnTo>
                <a:lnTo>
                  <a:pt x="62014" y="70370"/>
                </a:lnTo>
                <a:lnTo>
                  <a:pt x="51739" y="71450"/>
                </a:lnTo>
                <a:lnTo>
                  <a:pt x="54228" y="95084"/>
                </a:lnTo>
                <a:lnTo>
                  <a:pt x="50190" y="95516"/>
                </a:lnTo>
                <a:lnTo>
                  <a:pt x="183230" y="95516"/>
                </a:lnTo>
                <a:lnTo>
                  <a:pt x="217305" y="91935"/>
                </a:lnTo>
                <a:lnTo>
                  <a:pt x="84289" y="91935"/>
                </a:lnTo>
                <a:lnTo>
                  <a:pt x="92593" y="66878"/>
                </a:lnTo>
                <a:close/>
              </a:path>
              <a:path w="551814" h="114300">
                <a:moveTo>
                  <a:pt x="104546" y="81800"/>
                </a:moveTo>
                <a:lnTo>
                  <a:pt x="91249" y="83197"/>
                </a:lnTo>
                <a:lnTo>
                  <a:pt x="88620" y="91478"/>
                </a:lnTo>
                <a:lnTo>
                  <a:pt x="84289" y="91935"/>
                </a:lnTo>
                <a:lnTo>
                  <a:pt x="217305" y="91935"/>
                </a:lnTo>
                <a:lnTo>
                  <a:pt x="241955" y="89344"/>
                </a:lnTo>
                <a:lnTo>
                  <a:pt x="108839" y="89344"/>
                </a:lnTo>
                <a:lnTo>
                  <a:pt x="104546" y="81800"/>
                </a:lnTo>
                <a:close/>
              </a:path>
              <a:path w="551814" h="114300">
                <a:moveTo>
                  <a:pt x="135819" y="63017"/>
                </a:moveTo>
                <a:lnTo>
                  <a:pt x="98310" y="63017"/>
                </a:lnTo>
                <a:lnTo>
                  <a:pt x="113436" y="88861"/>
                </a:lnTo>
                <a:lnTo>
                  <a:pt x="108839" y="89344"/>
                </a:lnTo>
                <a:lnTo>
                  <a:pt x="241955" y="89344"/>
                </a:lnTo>
                <a:lnTo>
                  <a:pt x="270351" y="86360"/>
                </a:lnTo>
                <a:lnTo>
                  <a:pt x="143840" y="86360"/>
                </a:lnTo>
                <a:lnTo>
                  <a:pt x="137274" y="84899"/>
                </a:lnTo>
                <a:lnTo>
                  <a:pt x="136486" y="77406"/>
                </a:lnTo>
                <a:lnTo>
                  <a:pt x="140512" y="76987"/>
                </a:lnTo>
                <a:lnTo>
                  <a:pt x="156767" y="76987"/>
                </a:lnTo>
                <a:lnTo>
                  <a:pt x="156489" y="74345"/>
                </a:lnTo>
                <a:lnTo>
                  <a:pt x="154444" y="73520"/>
                </a:lnTo>
                <a:lnTo>
                  <a:pt x="141719" y="72745"/>
                </a:lnTo>
                <a:lnTo>
                  <a:pt x="136753" y="71970"/>
                </a:lnTo>
                <a:lnTo>
                  <a:pt x="135819" y="63017"/>
                </a:lnTo>
                <a:close/>
              </a:path>
              <a:path w="551814" h="114300">
                <a:moveTo>
                  <a:pt x="152539" y="60159"/>
                </a:moveTo>
                <a:lnTo>
                  <a:pt x="143078" y="61163"/>
                </a:lnTo>
                <a:lnTo>
                  <a:pt x="139865" y="62763"/>
                </a:lnTo>
                <a:lnTo>
                  <a:pt x="140373" y="67627"/>
                </a:lnTo>
                <a:lnTo>
                  <a:pt x="141617" y="68846"/>
                </a:lnTo>
                <a:lnTo>
                  <a:pt x="160108" y="70053"/>
                </a:lnTo>
                <a:lnTo>
                  <a:pt x="161416" y="82524"/>
                </a:lnTo>
                <a:lnTo>
                  <a:pt x="155435" y="85140"/>
                </a:lnTo>
                <a:lnTo>
                  <a:pt x="143840" y="86360"/>
                </a:lnTo>
                <a:lnTo>
                  <a:pt x="270351" y="86360"/>
                </a:lnTo>
                <a:lnTo>
                  <a:pt x="323034" y="80822"/>
                </a:lnTo>
                <a:lnTo>
                  <a:pt x="189928" y="80822"/>
                </a:lnTo>
                <a:lnTo>
                  <a:pt x="188264" y="65024"/>
                </a:lnTo>
                <a:lnTo>
                  <a:pt x="154622" y="65024"/>
                </a:lnTo>
                <a:lnTo>
                  <a:pt x="154075" y="63017"/>
                </a:lnTo>
                <a:lnTo>
                  <a:pt x="153960" y="62763"/>
                </a:lnTo>
                <a:lnTo>
                  <a:pt x="152539" y="60159"/>
                </a:lnTo>
                <a:close/>
              </a:path>
              <a:path w="551814" h="114300">
                <a:moveTo>
                  <a:pt x="156767" y="76987"/>
                </a:moveTo>
                <a:lnTo>
                  <a:pt x="140512" y="76987"/>
                </a:lnTo>
                <a:lnTo>
                  <a:pt x="141097" y="81838"/>
                </a:lnTo>
                <a:lnTo>
                  <a:pt x="145783" y="82626"/>
                </a:lnTo>
                <a:lnTo>
                  <a:pt x="154190" y="81737"/>
                </a:lnTo>
                <a:lnTo>
                  <a:pt x="157060" y="79781"/>
                </a:lnTo>
                <a:lnTo>
                  <a:pt x="156767" y="76987"/>
                </a:lnTo>
                <a:close/>
              </a:path>
              <a:path w="551814" h="114300">
                <a:moveTo>
                  <a:pt x="197510" y="66649"/>
                </a:moveTo>
                <a:lnTo>
                  <a:pt x="193236" y="71323"/>
                </a:lnTo>
                <a:lnTo>
                  <a:pt x="193152" y="72745"/>
                </a:lnTo>
                <a:lnTo>
                  <a:pt x="193954" y="80403"/>
                </a:lnTo>
                <a:lnTo>
                  <a:pt x="189928" y="80822"/>
                </a:lnTo>
                <a:lnTo>
                  <a:pt x="323034" y="80822"/>
                </a:lnTo>
                <a:lnTo>
                  <a:pt x="343092" y="78714"/>
                </a:lnTo>
                <a:lnTo>
                  <a:pt x="209994" y="78714"/>
                </a:lnTo>
                <a:lnTo>
                  <a:pt x="197510" y="66649"/>
                </a:lnTo>
                <a:close/>
              </a:path>
              <a:path w="551814" h="114300">
                <a:moveTo>
                  <a:pt x="278216" y="51079"/>
                </a:moveTo>
                <a:lnTo>
                  <a:pt x="211962" y="51079"/>
                </a:lnTo>
                <a:lnTo>
                  <a:pt x="200266" y="63677"/>
                </a:lnTo>
                <a:lnTo>
                  <a:pt x="215544" y="78130"/>
                </a:lnTo>
                <a:lnTo>
                  <a:pt x="209994" y="78714"/>
                </a:lnTo>
                <a:lnTo>
                  <a:pt x="343092" y="78714"/>
                </a:lnTo>
                <a:lnTo>
                  <a:pt x="413417" y="71323"/>
                </a:lnTo>
                <a:lnTo>
                  <a:pt x="280339" y="71323"/>
                </a:lnTo>
                <a:lnTo>
                  <a:pt x="278216" y="51079"/>
                </a:lnTo>
                <a:close/>
              </a:path>
              <a:path w="551814" h="114300">
                <a:moveTo>
                  <a:pt x="47713" y="71869"/>
                </a:moveTo>
                <a:lnTo>
                  <a:pt x="37452" y="72948"/>
                </a:lnTo>
                <a:lnTo>
                  <a:pt x="47826" y="72948"/>
                </a:lnTo>
                <a:lnTo>
                  <a:pt x="47713" y="71869"/>
                </a:lnTo>
                <a:close/>
              </a:path>
              <a:path w="551814" h="114300">
                <a:moveTo>
                  <a:pt x="326392" y="53581"/>
                </a:moveTo>
                <a:lnTo>
                  <a:pt x="298919" y="53581"/>
                </a:lnTo>
                <a:lnTo>
                  <a:pt x="299288" y="57073"/>
                </a:lnTo>
                <a:lnTo>
                  <a:pt x="283095" y="58775"/>
                </a:lnTo>
                <a:lnTo>
                  <a:pt x="284365" y="70904"/>
                </a:lnTo>
                <a:lnTo>
                  <a:pt x="280339" y="71323"/>
                </a:lnTo>
                <a:lnTo>
                  <a:pt x="413417" y="71323"/>
                </a:lnTo>
                <a:lnTo>
                  <a:pt x="458488" y="66586"/>
                </a:lnTo>
                <a:lnTo>
                  <a:pt x="331978" y="66586"/>
                </a:lnTo>
                <a:lnTo>
                  <a:pt x="327037" y="59728"/>
                </a:lnTo>
                <a:lnTo>
                  <a:pt x="326392" y="53581"/>
                </a:lnTo>
                <a:close/>
              </a:path>
              <a:path w="551814" h="114300">
                <a:moveTo>
                  <a:pt x="204829" y="53276"/>
                </a:moveTo>
                <a:lnTo>
                  <a:pt x="191096" y="53276"/>
                </a:lnTo>
                <a:lnTo>
                  <a:pt x="192531" y="66903"/>
                </a:lnTo>
                <a:lnTo>
                  <a:pt x="204829" y="53276"/>
                </a:lnTo>
                <a:close/>
              </a:path>
              <a:path w="551814" h="114300">
                <a:moveTo>
                  <a:pt x="383506" y="35788"/>
                </a:moveTo>
                <a:lnTo>
                  <a:pt x="350799" y="35788"/>
                </a:lnTo>
                <a:lnTo>
                  <a:pt x="355752" y="42646"/>
                </a:lnTo>
                <a:lnTo>
                  <a:pt x="357023" y="54749"/>
                </a:lnTo>
                <a:lnTo>
                  <a:pt x="357095" y="56819"/>
                </a:lnTo>
                <a:lnTo>
                  <a:pt x="353796" y="64287"/>
                </a:lnTo>
                <a:lnTo>
                  <a:pt x="331978" y="66586"/>
                </a:lnTo>
                <a:lnTo>
                  <a:pt x="458488" y="66586"/>
                </a:lnTo>
                <a:lnTo>
                  <a:pt x="519146" y="60210"/>
                </a:lnTo>
                <a:lnTo>
                  <a:pt x="386067" y="60210"/>
                </a:lnTo>
                <a:lnTo>
                  <a:pt x="383506" y="35788"/>
                </a:lnTo>
                <a:close/>
              </a:path>
              <a:path w="551814" h="114300">
                <a:moveTo>
                  <a:pt x="187389" y="56718"/>
                </a:moveTo>
                <a:lnTo>
                  <a:pt x="151637" y="56718"/>
                </a:lnTo>
                <a:lnTo>
                  <a:pt x="157581" y="58089"/>
                </a:lnTo>
                <a:lnTo>
                  <a:pt x="158648" y="64592"/>
                </a:lnTo>
                <a:lnTo>
                  <a:pt x="154622" y="65024"/>
                </a:lnTo>
                <a:lnTo>
                  <a:pt x="188264" y="65024"/>
                </a:lnTo>
                <a:lnTo>
                  <a:pt x="187389" y="56718"/>
                </a:lnTo>
                <a:close/>
              </a:path>
              <a:path w="551814" h="114300">
                <a:moveTo>
                  <a:pt x="402755" y="46812"/>
                </a:moveTo>
                <a:lnTo>
                  <a:pt x="388886" y="48272"/>
                </a:lnTo>
                <a:lnTo>
                  <a:pt x="390105" y="59791"/>
                </a:lnTo>
                <a:lnTo>
                  <a:pt x="386067" y="60210"/>
                </a:lnTo>
                <a:lnTo>
                  <a:pt x="519146" y="60210"/>
                </a:lnTo>
                <a:lnTo>
                  <a:pt x="539808" y="58039"/>
                </a:lnTo>
                <a:lnTo>
                  <a:pt x="406691" y="58026"/>
                </a:lnTo>
                <a:lnTo>
                  <a:pt x="405980" y="57353"/>
                </a:lnTo>
                <a:lnTo>
                  <a:pt x="405853" y="56210"/>
                </a:lnTo>
                <a:lnTo>
                  <a:pt x="404545" y="48120"/>
                </a:lnTo>
                <a:lnTo>
                  <a:pt x="402755" y="46812"/>
                </a:lnTo>
                <a:close/>
              </a:path>
              <a:path w="551814" h="114300">
                <a:moveTo>
                  <a:pt x="436455" y="30746"/>
                </a:moveTo>
                <a:lnTo>
                  <a:pt x="405447" y="30746"/>
                </a:lnTo>
                <a:lnTo>
                  <a:pt x="407822" y="34290"/>
                </a:lnTo>
                <a:lnTo>
                  <a:pt x="408533" y="41059"/>
                </a:lnTo>
                <a:lnTo>
                  <a:pt x="407200" y="43662"/>
                </a:lnTo>
                <a:lnTo>
                  <a:pt x="404329" y="44919"/>
                </a:lnTo>
                <a:lnTo>
                  <a:pt x="406768" y="45085"/>
                </a:lnTo>
                <a:lnTo>
                  <a:pt x="408406" y="47180"/>
                </a:lnTo>
                <a:lnTo>
                  <a:pt x="409651" y="55384"/>
                </a:lnTo>
                <a:lnTo>
                  <a:pt x="409913" y="56553"/>
                </a:lnTo>
                <a:lnTo>
                  <a:pt x="410025" y="56718"/>
                </a:lnTo>
                <a:lnTo>
                  <a:pt x="410959" y="57594"/>
                </a:lnTo>
                <a:lnTo>
                  <a:pt x="406704" y="58039"/>
                </a:lnTo>
                <a:lnTo>
                  <a:pt x="539929" y="58026"/>
                </a:lnTo>
                <a:lnTo>
                  <a:pt x="551408" y="56819"/>
                </a:lnTo>
                <a:lnTo>
                  <a:pt x="551190" y="54749"/>
                </a:lnTo>
                <a:lnTo>
                  <a:pt x="444588" y="54749"/>
                </a:lnTo>
                <a:lnTo>
                  <a:pt x="436791" y="51765"/>
                </a:lnTo>
                <a:lnTo>
                  <a:pt x="434847" y="33299"/>
                </a:lnTo>
                <a:lnTo>
                  <a:pt x="436455" y="30746"/>
                </a:lnTo>
                <a:close/>
              </a:path>
              <a:path w="551814" h="114300">
                <a:moveTo>
                  <a:pt x="327268" y="41986"/>
                </a:moveTo>
                <a:lnTo>
                  <a:pt x="298513" y="41986"/>
                </a:lnTo>
                <a:lnTo>
                  <a:pt x="298881" y="45466"/>
                </a:lnTo>
                <a:lnTo>
                  <a:pt x="281889" y="47256"/>
                </a:lnTo>
                <a:lnTo>
                  <a:pt x="282727" y="55283"/>
                </a:lnTo>
                <a:lnTo>
                  <a:pt x="298919" y="53581"/>
                </a:lnTo>
                <a:lnTo>
                  <a:pt x="326392" y="53581"/>
                </a:lnTo>
                <a:lnTo>
                  <a:pt x="325577" y="45821"/>
                </a:lnTo>
                <a:lnTo>
                  <a:pt x="327268" y="41986"/>
                </a:lnTo>
                <a:close/>
              </a:path>
              <a:path w="551814" h="114300">
                <a:moveTo>
                  <a:pt x="492274" y="41554"/>
                </a:moveTo>
                <a:lnTo>
                  <a:pt x="463842" y="41554"/>
                </a:lnTo>
                <a:lnTo>
                  <a:pt x="463829" y="47612"/>
                </a:lnTo>
                <a:lnTo>
                  <a:pt x="459181" y="53213"/>
                </a:lnTo>
                <a:lnTo>
                  <a:pt x="444588" y="54749"/>
                </a:lnTo>
                <a:lnTo>
                  <a:pt x="551190" y="54749"/>
                </a:lnTo>
                <a:lnTo>
                  <a:pt x="550582" y="48971"/>
                </a:lnTo>
                <a:lnTo>
                  <a:pt x="493052" y="48971"/>
                </a:lnTo>
                <a:lnTo>
                  <a:pt x="492274" y="41554"/>
                </a:lnTo>
                <a:close/>
              </a:path>
              <a:path w="551814" h="114300">
                <a:moveTo>
                  <a:pt x="454774" y="28397"/>
                </a:moveTo>
                <a:lnTo>
                  <a:pt x="442645" y="29667"/>
                </a:lnTo>
                <a:lnTo>
                  <a:pt x="438975" y="33782"/>
                </a:lnTo>
                <a:lnTo>
                  <a:pt x="440283" y="46329"/>
                </a:lnTo>
                <a:lnTo>
                  <a:pt x="443611" y="51320"/>
                </a:lnTo>
                <a:lnTo>
                  <a:pt x="455853" y="50038"/>
                </a:lnTo>
                <a:lnTo>
                  <a:pt x="459231" y="47371"/>
                </a:lnTo>
                <a:lnTo>
                  <a:pt x="459816" y="41973"/>
                </a:lnTo>
                <a:lnTo>
                  <a:pt x="463842" y="41554"/>
                </a:lnTo>
                <a:lnTo>
                  <a:pt x="492274" y="41554"/>
                </a:lnTo>
                <a:lnTo>
                  <a:pt x="491585" y="34975"/>
                </a:lnTo>
                <a:lnTo>
                  <a:pt x="459079" y="34975"/>
                </a:lnTo>
                <a:lnTo>
                  <a:pt x="458076" y="31280"/>
                </a:lnTo>
                <a:lnTo>
                  <a:pt x="454774" y="28397"/>
                </a:lnTo>
                <a:close/>
              </a:path>
              <a:path w="551814" h="114300">
                <a:moveTo>
                  <a:pt x="549967" y="43129"/>
                </a:moveTo>
                <a:lnTo>
                  <a:pt x="514883" y="43129"/>
                </a:lnTo>
                <a:lnTo>
                  <a:pt x="515251" y="46634"/>
                </a:lnTo>
                <a:lnTo>
                  <a:pt x="493052" y="48971"/>
                </a:lnTo>
                <a:lnTo>
                  <a:pt x="550582" y="48971"/>
                </a:lnTo>
                <a:lnTo>
                  <a:pt x="549967" y="43129"/>
                </a:lnTo>
                <a:close/>
              </a:path>
              <a:path w="551814" h="114300">
                <a:moveTo>
                  <a:pt x="548686" y="30962"/>
                </a:moveTo>
                <a:lnTo>
                  <a:pt x="512673" y="30962"/>
                </a:lnTo>
                <a:lnTo>
                  <a:pt x="513041" y="34455"/>
                </a:lnTo>
                <a:lnTo>
                  <a:pt x="495795" y="36258"/>
                </a:lnTo>
                <a:lnTo>
                  <a:pt x="496722" y="45046"/>
                </a:lnTo>
                <a:lnTo>
                  <a:pt x="514883" y="43129"/>
                </a:lnTo>
                <a:lnTo>
                  <a:pt x="549967" y="43129"/>
                </a:lnTo>
                <a:lnTo>
                  <a:pt x="548686" y="30962"/>
                </a:lnTo>
                <a:close/>
              </a:path>
              <a:path w="551814" h="114300">
                <a:moveTo>
                  <a:pt x="490534" y="24955"/>
                </a:moveTo>
                <a:lnTo>
                  <a:pt x="453834" y="24955"/>
                </a:lnTo>
                <a:lnTo>
                  <a:pt x="461571" y="26504"/>
                </a:lnTo>
                <a:lnTo>
                  <a:pt x="463105" y="34556"/>
                </a:lnTo>
                <a:lnTo>
                  <a:pt x="459079" y="34975"/>
                </a:lnTo>
                <a:lnTo>
                  <a:pt x="491585" y="34975"/>
                </a:lnTo>
                <a:lnTo>
                  <a:pt x="490534" y="24955"/>
                </a:lnTo>
                <a:close/>
              </a:path>
              <a:path w="551814" h="114300">
                <a:moveTo>
                  <a:pt x="547484" y="19545"/>
                </a:moveTo>
                <a:lnTo>
                  <a:pt x="512025" y="19545"/>
                </a:lnTo>
                <a:lnTo>
                  <a:pt x="512381" y="23025"/>
                </a:lnTo>
                <a:lnTo>
                  <a:pt x="494601" y="24904"/>
                </a:lnTo>
                <a:lnTo>
                  <a:pt x="495427" y="32766"/>
                </a:lnTo>
                <a:lnTo>
                  <a:pt x="512673" y="30962"/>
                </a:lnTo>
                <a:lnTo>
                  <a:pt x="548686" y="30962"/>
                </a:lnTo>
                <a:lnTo>
                  <a:pt x="547484" y="19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3205" y="684328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95864" y="683669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8523" y="683011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86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1186" y="682352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3847" y="681693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94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46506" y="681035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86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9167" y="68037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31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793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4487" y="679059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31" y="0"/>
                </a:moveTo>
                <a:lnTo>
                  <a:pt x="6032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793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71826" y="679718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2644" y="0"/>
                </a:moveTo>
                <a:lnTo>
                  <a:pt x="6019" y="1752"/>
                </a:lnTo>
                <a:lnTo>
                  <a:pt x="0" y="9182"/>
                </a:lnTo>
                <a:lnTo>
                  <a:pt x="1752" y="25793"/>
                </a:lnTo>
                <a:lnTo>
                  <a:pt x="9182" y="31813"/>
                </a:lnTo>
                <a:lnTo>
                  <a:pt x="25806" y="30073"/>
                </a:lnTo>
                <a:lnTo>
                  <a:pt x="31826" y="22631"/>
                </a:lnTo>
                <a:lnTo>
                  <a:pt x="30073" y="6019"/>
                </a:lnTo>
                <a:lnTo>
                  <a:pt x="22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 rot="21240000">
            <a:off x="1893991" y="6513534"/>
            <a:ext cx="551423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" spc="-1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-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-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1240000">
            <a:off x="1892214" y="6534079"/>
            <a:ext cx="562156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7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1240000">
            <a:off x="1903029" y="6628114"/>
            <a:ext cx="566878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750" b="1" spc="-5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b="1" spc="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b="1" spc="-5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50" b="1" spc="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50" b="1" spc="1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5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5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50" b="1" spc="10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21240000">
            <a:off x="1943390" y="6827083"/>
            <a:ext cx="513325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2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2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8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8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0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r>
              <a:rPr sz="100" b="1" spc="10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endParaRPr sz="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21300000">
            <a:off x="599007" y="5606926"/>
            <a:ext cx="1040798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spc="6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400" spc="5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400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spc="135" baseline="694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00" spc="22" baseline="694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600" spc="97" baseline="694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spc="60" baseline="694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600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67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67" baseline="694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75" baseline="694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97" baseline="694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spc="112" baseline="694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00" spc="97" baseline="694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00" spc="104" baseline="694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spc="22" baseline="694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67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67" baseline="1388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97" baseline="13888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spc="135" baseline="13888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600" spc="97" baseline="1388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00" spc="82" baseline="1388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30" baseline="1388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67" baseline="13888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600" spc="7" baseline="1388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67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75" baseline="2083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97" baseline="20833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600" spc="37" baseline="2083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00" baseline="20833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21240000">
            <a:off x="605129" y="5659392"/>
            <a:ext cx="1041877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"/>
              </a:lnSpc>
            </a:pP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400" b="1" spc="7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" b="1" spc="105" dirty="0">
                <a:solidFill>
                  <a:srgbClr val="FFFFFF"/>
                </a:solidFill>
                <a:latin typeface="Arial"/>
                <a:cs typeface="Arial"/>
              </a:rPr>
              <a:t>omm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" b="1" spc="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" b="1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" b="1" spc="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" b="1" spc="2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400" b="1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" b="1" spc="9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00" b="1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" b="1" spc="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240000">
            <a:off x="618104" y="5804745"/>
            <a:ext cx="53598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00" i="1" spc="6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240000">
            <a:off x="623013" y="5846740"/>
            <a:ext cx="652478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6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00" i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240000">
            <a:off x="628139" y="5897516"/>
            <a:ext cx="600547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"/>
              </a:lnSpc>
            </a:pP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" i="1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" i="1" spc="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" i="1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" i="1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" i="1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" i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9768" y="4304010"/>
            <a:ext cx="2207260" cy="2940685"/>
          </a:xfrm>
          <a:custGeom>
            <a:avLst/>
            <a:gdLst/>
            <a:ahLst/>
            <a:cxnLst/>
            <a:rect l="l" t="t" r="r" b="b"/>
            <a:pathLst>
              <a:path w="2207260" h="2940684">
                <a:moveTo>
                  <a:pt x="0" y="201923"/>
                </a:moveTo>
                <a:lnTo>
                  <a:pt x="1921195" y="0"/>
                </a:lnTo>
                <a:lnTo>
                  <a:pt x="2207032" y="2719548"/>
                </a:lnTo>
                <a:lnTo>
                  <a:pt x="105555" y="2940429"/>
                </a:lnTo>
                <a:lnTo>
                  <a:pt x="0" y="19361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9298" y="636514"/>
            <a:ext cx="8585200" cy="590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550" spc="-5" dirty="0">
                <a:solidFill>
                  <a:srgbClr val="FFFB00"/>
                </a:solidFill>
                <a:latin typeface="Arial"/>
                <a:cs typeface="Arial"/>
              </a:rPr>
              <a:t>RECOMMEND</a:t>
            </a:r>
            <a:r>
              <a:rPr sz="1550" spc="-114" dirty="0">
                <a:solidFill>
                  <a:srgbClr val="FFFB00"/>
                </a:solidFill>
                <a:latin typeface="Arial"/>
                <a:cs typeface="Arial"/>
              </a:rPr>
              <a:t>A</a:t>
            </a:r>
            <a:r>
              <a:rPr sz="1550" dirty="0">
                <a:solidFill>
                  <a:srgbClr val="FFFB00"/>
                </a:solidFill>
                <a:latin typeface="Arial"/>
                <a:cs typeface="Arial"/>
              </a:rPr>
              <a:t>TION:</a:t>
            </a:r>
            <a:endParaRPr sz="1550">
              <a:latin typeface="Arial"/>
              <a:cs typeface="Arial"/>
            </a:endParaRPr>
          </a:p>
          <a:p>
            <a:pPr marL="36830" algn="ctr">
              <a:lnSpc>
                <a:spcPts val="3979"/>
              </a:lnSpc>
              <a:spcBef>
                <a:spcPts val="355"/>
              </a:spcBef>
            </a:pP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3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Matriculating</a:t>
            </a:r>
            <a:r>
              <a:rPr sz="3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endParaRPr sz="3650">
              <a:latin typeface="Arial"/>
              <a:cs typeface="Arial"/>
            </a:endParaRPr>
          </a:p>
          <a:p>
            <a:pPr marL="48895" algn="just">
              <a:lnSpc>
                <a:spcPts val="6740"/>
              </a:lnSpc>
            </a:pPr>
            <a:r>
              <a:rPr sz="5950" spc="-4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595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9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95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95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950" spc="-3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5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950" spc="-3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5950">
              <a:latin typeface="Arial"/>
              <a:cs typeface="Arial"/>
            </a:endParaRPr>
          </a:p>
          <a:p>
            <a:pPr marL="12700" marR="34290" algn="just">
              <a:lnSpc>
                <a:spcPct val="104000"/>
              </a:lnSpc>
              <a:spcBef>
                <a:spcPts val="969"/>
              </a:spcBef>
            </a:pP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“Ever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olls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pursue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certificate,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deg</a:t>
            </a:r>
            <a:r>
              <a:rPr sz="28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ee, or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objective, and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many cases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those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seeking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eer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advancement,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F5EC00"/>
                </a:solidFill>
                <a:latin typeface="Times New Roman"/>
                <a:cs typeface="Times New Roman"/>
              </a:rPr>
              <a:t>Student</a:t>
            </a:r>
            <a:r>
              <a:rPr sz="2800" b="1" i="1" spc="10" dirty="0">
                <a:solidFill>
                  <a:srgbClr val="F5EC00"/>
                </a:solidFill>
                <a:latin typeface="Times New Roman"/>
                <a:cs typeface="Times New Roman"/>
              </a:rPr>
              <a:t> Education</a:t>
            </a:r>
            <a:r>
              <a:rPr sz="2800" b="1" i="1" spc="5" dirty="0">
                <a:solidFill>
                  <a:srgbClr val="F5EC00"/>
                </a:solidFill>
                <a:latin typeface="Times New Roman"/>
                <a:cs typeface="Times New Roman"/>
              </a:rPr>
              <a:t> </a:t>
            </a:r>
            <a:r>
              <a:rPr sz="2800" b="1" i="1" spc="10" dirty="0">
                <a:solidFill>
                  <a:srgbClr val="F5EC00"/>
                </a:solidFill>
                <a:latin typeface="Times New Roman"/>
                <a:cs typeface="Times New Roman"/>
              </a:rPr>
              <a:t>Plan</a:t>
            </a:r>
            <a:r>
              <a:rPr sz="2800" b="1" i="1" spc="5" dirty="0">
                <a:solidFill>
                  <a:srgbClr val="F5EC00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ep</a:t>
            </a:r>
            <a:r>
              <a:rPr sz="2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esents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sequenc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courses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f</a:t>
            </a:r>
            <a:r>
              <a:rPr sz="2800" i="1" spc="-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endParaRPr sz="2800">
              <a:latin typeface="Times New Roman"/>
              <a:cs typeface="Times New Roman"/>
            </a:endParaRPr>
          </a:p>
          <a:p>
            <a:pPr marL="2018030" marR="702945">
              <a:lnSpc>
                <a:spcPct val="99100"/>
              </a:lnSpc>
              <a:spcBef>
                <a:spcPts val="140"/>
              </a:spcBef>
            </a:pP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startin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g point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attainment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their educational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goal.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...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250" i="1" spc="-25" dirty="0">
                <a:solidFill>
                  <a:srgbClr val="F1FC95"/>
                </a:solidFill>
                <a:latin typeface="Times New Roman"/>
                <a:cs typeface="Times New Roman"/>
              </a:rPr>
              <a:t>Expanded</a:t>
            </a:r>
            <a:r>
              <a:rPr sz="4250" i="1" spc="-15" dirty="0">
                <a:solidFill>
                  <a:srgbClr val="F1FC95"/>
                </a:solidFill>
                <a:latin typeface="Times New Roman"/>
                <a:cs typeface="Times New Roman"/>
              </a:rPr>
              <a:t> </a:t>
            </a:r>
            <a:r>
              <a:rPr sz="4250" i="1" spc="-180" dirty="0">
                <a:solidFill>
                  <a:srgbClr val="F1FC95"/>
                </a:solidFill>
                <a:latin typeface="Times New Roman"/>
                <a:cs typeface="Times New Roman"/>
              </a:rPr>
              <a:t>r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esou</a:t>
            </a:r>
            <a:r>
              <a:rPr sz="4250" i="1" spc="-180" dirty="0">
                <a:solidFill>
                  <a:srgbClr val="F1FC95"/>
                </a:solidFill>
                <a:latin typeface="Times New Roman"/>
                <a:cs typeface="Times New Roman"/>
              </a:rPr>
              <a:t>r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ces</a:t>
            </a:r>
            <a:r>
              <a:rPr sz="4250" i="1" spc="-5" dirty="0">
                <a:solidFill>
                  <a:srgbClr val="F1FC95"/>
                </a:solidFill>
                <a:latin typeface="Times New Roman"/>
                <a:cs typeface="Times New Roman"/>
              </a:rPr>
              <a:t> 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for</a:t>
            </a:r>
            <a:r>
              <a:rPr sz="4250" i="1" spc="-5" dirty="0">
                <a:solidFill>
                  <a:srgbClr val="F1FC95"/>
                </a:solidFill>
                <a:latin typeface="Times New Roman"/>
                <a:cs typeface="Times New Roman"/>
              </a:rPr>
              <a:t> 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ca</a:t>
            </a:r>
            <a:r>
              <a:rPr sz="4250" i="1" spc="-180" dirty="0">
                <a:solidFill>
                  <a:srgbClr val="F1FC95"/>
                </a:solidFill>
                <a:latin typeface="Times New Roman"/>
                <a:cs typeface="Times New Roman"/>
              </a:rPr>
              <a:t>r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eer exploration</a:t>
            </a:r>
            <a:r>
              <a:rPr sz="4250" i="1" spc="-15" dirty="0">
                <a:solidFill>
                  <a:srgbClr val="F1FC95"/>
                </a:solidFill>
                <a:latin typeface="Times New Roman"/>
                <a:cs typeface="Times New Roman"/>
              </a:rPr>
              <a:t> </a:t>
            </a:r>
            <a:r>
              <a:rPr sz="4250" i="1" spc="-25" dirty="0">
                <a:solidFill>
                  <a:srgbClr val="F1FC95"/>
                </a:solidFill>
                <a:latin typeface="Times New Roman"/>
                <a:cs typeface="Times New Roman"/>
              </a:rPr>
              <a:t>a</a:t>
            </a:r>
            <a:r>
              <a:rPr sz="4250" i="1" spc="-180" dirty="0">
                <a:solidFill>
                  <a:srgbClr val="F1FC95"/>
                </a:solidFill>
                <a:latin typeface="Times New Roman"/>
                <a:cs typeface="Times New Roman"/>
              </a:rPr>
              <a:t>r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e</a:t>
            </a:r>
            <a:r>
              <a:rPr sz="4250" i="1" dirty="0">
                <a:solidFill>
                  <a:srgbClr val="F1FC95"/>
                </a:solidFill>
                <a:latin typeface="Times New Roman"/>
                <a:cs typeface="Times New Roman"/>
              </a:rPr>
              <a:t> </a:t>
            </a:r>
            <a:r>
              <a:rPr sz="4250" i="1" spc="-20" dirty="0">
                <a:solidFill>
                  <a:srgbClr val="F1FC95"/>
                </a:solidFill>
                <a:latin typeface="Times New Roman"/>
                <a:cs typeface="Times New Roman"/>
              </a:rPr>
              <a:t>essential.</a:t>
            </a:r>
            <a:r>
              <a:rPr sz="425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4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904238" y="6803721"/>
            <a:ext cx="6610984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34514">
              <a:lnSpc>
                <a:spcPts val="163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Advancing Student Success in the California Community Colleges Recommendations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ce,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p.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22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660" rIns="0" bIns="0" rtlCol="0">
            <a:spAutoFit/>
          </a:bodyPr>
          <a:lstStyle/>
          <a:p>
            <a:pPr marL="769620">
              <a:lnSpc>
                <a:spcPts val="4065"/>
              </a:lnSpc>
            </a:pP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“...th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400" spc="-1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diffe</a:t>
            </a:r>
            <a:r>
              <a:rPr sz="3400" spc="-1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ence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systematic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484" y="1498231"/>
            <a:ext cx="7414259" cy="495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7034">
              <a:lnSpc>
                <a:spcPct val="104099"/>
              </a:lnSpc>
            </a:pP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exploration</a:t>
            </a:r>
            <a:r>
              <a:rPr sz="3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blind</a:t>
            </a:r>
            <a:r>
              <a:rPr sz="3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trial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340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experienced</a:t>
            </a:r>
            <a:r>
              <a:rPr sz="3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students.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ts val="7175"/>
              </a:lnSpc>
            </a:pPr>
            <a:r>
              <a:rPr sz="6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Helping</a:t>
            </a:r>
            <a:r>
              <a:rPr sz="6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student</a:t>
            </a:r>
            <a:r>
              <a:rPr sz="6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60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endParaRPr sz="6000">
              <a:latin typeface="Times New Roman"/>
              <a:cs typeface="Times New Roman"/>
            </a:endParaRPr>
          </a:p>
          <a:p>
            <a:pPr marL="12700" marR="5080">
              <a:lnSpc>
                <a:spcPct val="105200"/>
              </a:lnSpc>
            </a:pPr>
            <a:r>
              <a:rPr sz="6000" b="1" i="1" dirty="0">
                <a:solidFill>
                  <a:srgbClr val="FFFB00"/>
                </a:solidFill>
                <a:latin typeface="Times New Roman"/>
                <a:cs typeface="Times New Roman"/>
              </a:rPr>
              <a:t>informed</a:t>
            </a:r>
            <a:r>
              <a:rPr sz="6000" b="1" i="1" spc="-5" dirty="0">
                <a:solidFill>
                  <a:srgbClr val="FFFB00"/>
                </a:solidFill>
                <a:latin typeface="Times New Roman"/>
                <a:cs typeface="Times New Roman"/>
              </a:rPr>
              <a:t> </a:t>
            </a:r>
            <a:r>
              <a:rPr sz="6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choices</a:t>
            </a:r>
            <a:r>
              <a:rPr sz="6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about their</a:t>
            </a:r>
            <a:r>
              <a:rPr sz="6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6000" b="1" i="1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4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4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critical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strateg</a:t>
            </a:r>
            <a:r>
              <a:rPr sz="3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4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r>
              <a:rPr sz="3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3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studen</a:t>
            </a:r>
            <a:r>
              <a:rPr sz="3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ts val="4065"/>
              </a:lnSpc>
              <a:spcBef>
                <a:spcPts val="165"/>
              </a:spcBef>
            </a:pP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3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3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Colleges.”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04238" y="6803721"/>
            <a:ext cx="6610984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34514">
              <a:lnSpc>
                <a:spcPts val="163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Advancing Student Success in the California Community Colleges Recommendations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ce,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p.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23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4087" y="786851"/>
            <a:ext cx="1989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" dirty="0">
                <a:solidFill>
                  <a:srgbClr val="FFFB00"/>
                </a:solidFill>
                <a:latin typeface="Arial"/>
                <a:cs typeface="Arial"/>
              </a:rPr>
              <a:t>RECOMMEND</a:t>
            </a:r>
            <a:r>
              <a:rPr sz="1550" spc="-114" dirty="0">
                <a:solidFill>
                  <a:srgbClr val="FFFB00"/>
                </a:solidFill>
                <a:latin typeface="Arial"/>
                <a:cs typeface="Arial"/>
              </a:rPr>
              <a:t>A</a:t>
            </a:r>
            <a:r>
              <a:rPr sz="1550" dirty="0">
                <a:solidFill>
                  <a:srgbClr val="FFFB00"/>
                </a:solidFill>
                <a:latin typeface="Arial"/>
                <a:cs typeface="Arial"/>
              </a:rPr>
              <a:t>TION: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5611" y="1205452"/>
            <a:ext cx="6833870" cy="200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 marR="5080" indent="-361315">
              <a:lnSpc>
                <a:spcPts val="8000"/>
              </a:lnSpc>
            </a:pPr>
            <a:r>
              <a:rPr sz="7750" spc="-5" dirty="0">
                <a:solidFill>
                  <a:srgbClr val="FFFFFF"/>
                </a:solidFill>
                <a:latin typeface="Arial Narrow"/>
                <a:cs typeface="Arial Narrow"/>
              </a:rPr>
              <a:t>Guidanc</a:t>
            </a:r>
            <a:r>
              <a:rPr sz="775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775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775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775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77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7750" dirty="0">
                <a:solidFill>
                  <a:srgbClr val="FFFFFF"/>
                </a:solidFill>
                <a:latin typeface="Arial Narrow"/>
                <a:cs typeface="Arial Narrow"/>
              </a:rPr>
              <a:t>Key </a:t>
            </a:r>
            <a:r>
              <a:rPr sz="7750" spc="-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7750" dirty="0">
                <a:solidFill>
                  <a:srgbClr val="FFFFFF"/>
                </a:solidFill>
                <a:latin typeface="Arial Narrow"/>
                <a:cs typeface="Arial Narrow"/>
              </a:rPr>
              <a:t>Student</a:t>
            </a:r>
            <a:r>
              <a:rPr sz="775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7750" dirty="0">
                <a:solidFill>
                  <a:srgbClr val="FFFFFF"/>
                </a:solidFill>
                <a:latin typeface="Arial Narrow"/>
                <a:cs typeface="Arial Narrow"/>
              </a:rPr>
              <a:t>Success</a:t>
            </a:r>
            <a:endParaRPr sz="775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01982" rIns="0" bIns="0" rtlCol="0">
            <a:spAutoFit/>
          </a:bodyPr>
          <a:lstStyle/>
          <a:p>
            <a:pPr marL="17145" marR="939800">
              <a:lnSpc>
                <a:spcPct val="106600"/>
              </a:lnSpc>
            </a:pPr>
            <a:r>
              <a:rPr sz="3100" spc="-5" dirty="0">
                <a:latin typeface="Times New Roman"/>
                <a:cs typeface="Times New Roman"/>
              </a:rPr>
              <a:t>“Th</a:t>
            </a:r>
            <a:r>
              <a:rPr sz="3100" dirty="0">
                <a:latin typeface="Times New Roman"/>
                <a:cs typeface="Times New Roman"/>
              </a:rPr>
              <a:t>e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cur</a:t>
            </a:r>
            <a:r>
              <a:rPr sz="3100" spc="-120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ent </a:t>
            </a:r>
            <a:r>
              <a:rPr sz="3100" spc="-5" dirty="0">
                <a:latin typeface="Times New Roman"/>
                <a:cs typeface="Times New Roman"/>
              </a:rPr>
              <a:t>matriculatio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1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mode</a:t>
            </a:r>
            <a:r>
              <a:rPr sz="3100" dirty="0">
                <a:latin typeface="Times New Roman"/>
                <a:cs typeface="Times New Roman"/>
              </a:rPr>
              <a:t>l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assumes that </a:t>
            </a:r>
            <a:r>
              <a:rPr sz="3100" spc="-5" dirty="0">
                <a:latin typeface="Times New Roman"/>
                <a:cs typeface="Times New Roman"/>
              </a:rPr>
              <a:t>student</a:t>
            </a:r>
            <a:r>
              <a:rPr sz="3100" dirty="0">
                <a:latin typeface="Times New Roman"/>
                <a:cs typeface="Times New Roman"/>
              </a:rPr>
              <a:t>s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will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clarify their educational</a:t>
            </a:r>
            <a:r>
              <a:rPr sz="3100" spc="-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objective</a:t>
            </a:r>
            <a:endParaRPr sz="3100">
              <a:latin typeface="Times New Roman"/>
              <a:cs typeface="Times New Roman"/>
            </a:endParaRPr>
          </a:p>
          <a:p>
            <a:pPr marL="1871980" marR="5080">
              <a:lnSpc>
                <a:spcPct val="106600"/>
              </a:lnSpc>
            </a:pPr>
            <a:r>
              <a:rPr sz="3100" dirty="0">
                <a:latin typeface="Times New Roman"/>
                <a:cs typeface="Times New Roman"/>
              </a:rPr>
              <a:t>in the course</a:t>
            </a:r>
            <a:r>
              <a:rPr sz="3100" spc="-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meetin</a:t>
            </a:r>
            <a:r>
              <a:rPr sz="3100" dirty="0">
                <a:latin typeface="Times New Roman"/>
                <a:cs typeface="Times New Roman"/>
              </a:rPr>
              <a:t>g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with a counselo</a:t>
            </a:r>
            <a:r>
              <a:rPr sz="3100" spc="-350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. </a:t>
            </a:r>
            <a:r>
              <a:rPr sz="3100" spc="-5" dirty="0">
                <a:latin typeface="Times New Roman"/>
                <a:cs typeface="Times New Roman"/>
              </a:rPr>
              <a:t>Howev</a:t>
            </a:r>
            <a:r>
              <a:rPr sz="3100" dirty="0">
                <a:latin typeface="Times New Roman"/>
                <a:cs typeface="Times New Roman"/>
              </a:rPr>
              <a:t>e</a:t>
            </a:r>
            <a:r>
              <a:rPr sz="3100" spc="-34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, </a:t>
            </a:r>
            <a:r>
              <a:rPr sz="3100" spc="-5" dirty="0">
                <a:latin typeface="Times New Roman"/>
                <a:cs typeface="Times New Roman"/>
              </a:rPr>
              <a:t>man</a:t>
            </a:r>
            <a:r>
              <a:rPr sz="3100" dirty="0">
                <a:latin typeface="Times New Roman"/>
                <a:cs typeface="Times New Roman"/>
              </a:rPr>
              <a:t>y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student</a:t>
            </a:r>
            <a:r>
              <a:rPr sz="3100" dirty="0">
                <a:latin typeface="Times New Roman"/>
                <a:cs typeface="Times New Roman"/>
              </a:rPr>
              <a:t>s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never </a:t>
            </a:r>
            <a:r>
              <a:rPr sz="3100" spc="-5" dirty="0">
                <a:latin typeface="Times New Roman"/>
                <a:cs typeface="Times New Roman"/>
              </a:rPr>
              <a:t>se</a:t>
            </a:r>
            <a:r>
              <a:rPr sz="3100" dirty="0">
                <a:latin typeface="Times New Roman"/>
                <a:cs typeface="Times New Roman"/>
              </a:rPr>
              <a:t>e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a counselo</a:t>
            </a:r>
            <a:r>
              <a:rPr sz="3100" spc="-350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.”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100" y="4292600"/>
            <a:ext cx="22987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768" y="4368241"/>
            <a:ext cx="2052535" cy="205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261" y="6211209"/>
            <a:ext cx="2092325" cy="971550"/>
          </a:xfrm>
          <a:custGeom>
            <a:avLst/>
            <a:gdLst/>
            <a:ahLst/>
            <a:cxnLst/>
            <a:rect l="l" t="t" r="r" b="b"/>
            <a:pathLst>
              <a:path w="2092325" h="971550">
                <a:moveTo>
                  <a:pt x="2012049" y="0"/>
                </a:moveTo>
                <a:lnTo>
                  <a:pt x="0" y="211466"/>
                </a:lnTo>
                <a:lnTo>
                  <a:pt x="79876" y="971447"/>
                </a:lnTo>
                <a:lnTo>
                  <a:pt x="2091921" y="759967"/>
                </a:lnTo>
                <a:lnTo>
                  <a:pt x="2012049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5391" y="6709463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59">
                <a:moveTo>
                  <a:pt x="13982" y="0"/>
                </a:moveTo>
                <a:lnTo>
                  <a:pt x="0" y="1473"/>
                </a:lnTo>
                <a:lnTo>
                  <a:pt x="863" y="9740"/>
                </a:lnTo>
                <a:lnTo>
                  <a:pt x="15430" y="8204"/>
                </a:lnTo>
                <a:lnTo>
                  <a:pt x="16090" y="5816"/>
                </a:lnTo>
                <a:lnTo>
                  <a:pt x="15633" y="1523"/>
                </a:lnTo>
                <a:lnTo>
                  <a:pt x="13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2744" y="6740481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60" h="12065">
                <a:moveTo>
                  <a:pt x="3670" y="0"/>
                </a:moveTo>
                <a:lnTo>
                  <a:pt x="0" y="12014"/>
                </a:lnTo>
                <a:lnTo>
                  <a:pt x="9855" y="10972"/>
                </a:lnTo>
                <a:lnTo>
                  <a:pt x="3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9836" y="6714421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16154" y="0"/>
                </a:moveTo>
                <a:lnTo>
                  <a:pt x="4292" y="1244"/>
                </a:lnTo>
                <a:lnTo>
                  <a:pt x="0" y="5156"/>
                </a:lnTo>
                <a:lnTo>
                  <a:pt x="1435" y="18910"/>
                </a:lnTo>
                <a:lnTo>
                  <a:pt x="6451" y="21843"/>
                </a:lnTo>
                <a:lnTo>
                  <a:pt x="18326" y="20599"/>
                </a:lnTo>
                <a:lnTo>
                  <a:pt x="22618" y="16687"/>
                </a:lnTo>
                <a:lnTo>
                  <a:pt x="21170" y="2933"/>
                </a:lnTo>
                <a:lnTo>
                  <a:pt x="16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4269" y="6676328"/>
            <a:ext cx="528320" cy="109855"/>
          </a:xfrm>
          <a:custGeom>
            <a:avLst/>
            <a:gdLst/>
            <a:ahLst/>
            <a:cxnLst/>
            <a:rect l="l" t="t" r="r" b="b"/>
            <a:pathLst>
              <a:path w="528319" h="109854">
                <a:moveTo>
                  <a:pt x="522223" y="0"/>
                </a:moveTo>
                <a:lnTo>
                  <a:pt x="0" y="54889"/>
                </a:lnTo>
                <a:lnTo>
                  <a:pt x="5714" y="109296"/>
                </a:lnTo>
                <a:lnTo>
                  <a:pt x="175484" y="91452"/>
                </a:lnTo>
                <a:lnTo>
                  <a:pt x="48069" y="91452"/>
                </a:lnTo>
                <a:lnTo>
                  <a:pt x="45791" y="69849"/>
                </a:lnTo>
                <a:lnTo>
                  <a:pt x="35864" y="69849"/>
                </a:lnTo>
                <a:lnTo>
                  <a:pt x="35509" y="66509"/>
                </a:lnTo>
                <a:lnTo>
                  <a:pt x="59016" y="64033"/>
                </a:lnTo>
                <a:lnTo>
                  <a:pt x="88667" y="64033"/>
                </a:lnTo>
                <a:lnTo>
                  <a:pt x="89738" y="60807"/>
                </a:lnTo>
                <a:lnTo>
                  <a:pt x="94132" y="60350"/>
                </a:lnTo>
                <a:lnTo>
                  <a:pt x="130050" y="60350"/>
                </a:lnTo>
                <a:lnTo>
                  <a:pt x="129921" y="59118"/>
                </a:lnTo>
                <a:lnTo>
                  <a:pt x="133324" y="55562"/>
                </a:lnTo>
                <a:lnTo>
                  <a:pt x="145186" y="54305"/>
                </a:lnTo>
                <a:lnTo>
                  <a:pt x="179425" y="54305"/>
                </a:lnTo>
                <a:lnTo>
                  <a:pt x="179120" y="51409"/>
                </a:lnTo>
                <a:lnTo>
                  <a:pt x="182968" y="51003"/>
                </a:lnTo>
                <a:lnTo>
                  <a:pt x="196124" y="51003"/>
                </a:lnTo>
                <a:lnTo>
                  <a:pt x="197497" y="49479"/>
                </a:lnTo>
                <a:lnTo>
                  <a:pt x="202958" y="48907"/>
                </a:lnTo>
                <a:lnTo>
                  <a:pt x="266376" y="48907"/>
                </a:lnTo>
                <a:lnTo>
                  <a:pt x="265684" y="42316"/>
                </a:lnTo>
                <a:lnTo>
                  <a:pt x="285813" y="40195"/>
                </a:lnTo>
                <a:lnTo>
                  <a:pt x="313348" y="40195"/>
                </a:lnTo>
                <a:lnTo>
                  <a:pt x="314998" y="36461"/>
                </a:lnTo>
                <a:lnTo>
                  <a:pt x="335876" y="34264"/>
                </a:lnTo>
                <a:lnTo>
                  <a:pt x="367187" y="34264"/>
                </a:lnTo>
                <a:lnTo>
                  <a:pt x="366915" y="31673"/>
                </a:lnTo>
                <a:lnTo>
                  <a:pt x="388200" y="29438"/>
                </a:lnTo>
                <a:lnTo>
                  <a:pt x="417882" y="29438"/>
                </a:lnTo>
                <a:lnTo>
                  <a:pt x="420446" y="25374"/>
                </a:lnTo>
                <a:lnTo>
                  <a:pt x="434530" y="23901"/>
                </a:lnTo>
                <a:lnTo>
                  <a:pt x="469656" y="23901"/>
                </a:lnTo>
                <a:lnTo>
                  <a:pt x="469341" y="20904"/>
                </a:lnTo>
                <a:lnTo>
                  <a:pt x="490232" y="18707"/>
                </a:lnTo>
                <a:lnTo>
                  <a:pt x="524193" y="18707"/>
                </a:lnTo>
                <a:lnTo>
                  <a:pt x="522223" y="0"/>
                </a:lnTo>
                <a:close/>
              </a:path>
              <a:path w="528319" h="109854">
                <a:moveTo>
                  <a:pt x="88667" y="64033"/>
                </a:moveTo>
                <a:lnTo>
                  <a:pt x="59016" y="64033"/>
                </a:lnTo>
                <a:lnTo>
                  <a:pt x="59372" y="67373"/>
                </a:lnTo>
                <a:lnTo>
                  <a:pt x="49542" y="68402"/>
                </a:lnTo>
                <a:lnTo>
                  <a:pt x="51930" y="91046"/>
                </a:lnTo>
                <a:lnTo>
                  <a:pt x="48069" y="91452"/>
                </a:lnTo>
                <a:lnTo>
                  <a:pt x="175484" y="91452"/>
                </a:lnTo>
                <a:lnTo>
                  <a:pt x="208108" y="88023"/>
                </a:lnTo>
                <a:lnTo>
                  <a:pt x="80708" y="88023"/>
                </a:lnTo>
                <a:lnTo>
                  <a:pt x="88667" y="64033"/>
                </a:lnTo>
                <a:close/>
              </a:path>
              <a:path w="528319" h="109854">
                <a:moveTo>
                  <a:pt x="100101" y="78320"/>
                </a:moveTo>
                <a:lnTo>
                  <a:pt x="87375" y="79667"/>
                </a:lnTo>
                <a:lnTo>
                  <a:pt x="84861" y="87591"/>
                </a:lnTo>
                <a:lnTo>
                  <a:pt x="80708" y="88023"/>
                </a:lnTo>
                <a:lnTo>
                  <a:pt x="208108" y="88023"/>
                </a:lnTo>
                <a:lnTo>
                  <a:pt x="231671" y="85547"/>
                </a:lnTo>
                <a:lnTo>
                  <a:pt x="104216" y="85547"/>
                </a:lnTo>
                <a:lnTo>
                  <a:pt x="100101" y="78320"/>
                </a:lnTo>
                <a:close/>
              </a:path>
              <a:path w="528319" h="109854">
                <a:moveTo>
                  <a:pt x="130050" y="60350"/>
                </a:moveTo>
                <a:lnTo>
                  <a:pt x="94132" y="60350"/>
                </a:lnTo>
                <a:lnTo>
                  <a:pt x="108610" y="85089"/>
                </a:lnTo>
                <a:lnTo>
                  <a:pt x="104216" y="85547"/>
                </a:lnTo>
                <a:lnTo>
                  <a:pt x="231671" y="85547"/>
                </a:lnTo>
                <a:lnTo>
                  <a:pt x="258858" y="82689"/>
                </a:lnTo>
                <a:lnTo>
                  <a:pt x="137718" y="82689"/>
                </a:lnTo>
                <a:lnTo>
                  <a:pt x="131432" y="81292"/>
                </a:lnTo>
                <a:lnTo>
                  <a:pt x="130682" y="74117"/>
                </a:lnTo>
                <a:lnTo>
                  <a:pt x="134543" y="73710"/>
                </a:lnTo>
                <a:lnTo>
                  <a:pt x="150099" y="73710"/>
                </a:lnTo>
                <a:lnTo>
                  <a:pt x="149834" y="71183"/>
                </a:lnTo>
                <a:lnTo>
                  <a:pt x="147878" y="70396"/>
                </a:lnTo>
                <a:lnTo>
                  <a:pt x="135686" y="69659"/>
                </a:lnTo>
                <a:lnTo>
                  <a:pt x="130949" y="68910"/>
                </a:lnTo>
                <a:lnTo>
                  <a:pt x="130050" y="60350"/>
                </a:lnTo>
                <a:close/>
              </a:path>
              <a:path w="528319" h="109854">
                <a:moveTo>
                  <a:pt x="146050" y="57607"/>
                </a:moveTo>
                <a:lnTo>
                  <a:pt x="136994" y="58559"/>
                </a:lnTo>
                <a:lnTo>
                  <a:pt x="133921" y="60096"/>
                </a:lnTo>
                <a:lnTo>
                  <a:pt x="134404" y="64744"/>
                </a:lnTo>
                <a:lnTo>
                  <a:pt x="135597" y="65912"/>
                </a:lnTo>
                <a:lnTo>
                  <a:pt x="147408" y="66700"/>
                </a:lnTo>
                <a:lnTo>
                  <a:pt x="153301" y="67068"/>
                </a:lnTo>
                <a:lnTo>
                  <a:pt x="154558" y="79006"/>
                </a:lnTo>
                <a:lnTo>
                  <a:pt x="148818" y="81521"/>
                </a:lnTo>
                <a:lnTo>
                  <a:pt x="137718" y="82689"/>
                </a:lnTo>
                <a:lnTo>
                  <a:pt x="258858" y="82689"/>
                </a:lnTo>
                <a:lnTo>
                  <a:pt x="309245" y="77393"/>
                </a:lnTo>
                <a:lnTo>
                  <a:pt x="181851" y="77393"/>
                </a:lnTo>
                <a:lnTo>
                  <a:pt x="180260" y="62255"/>
                </a:lnTo>
                <a:lnTo>
                  <a:pt x="148043" y="62255"/>
                </a:lnTo>
                <a:lnTo>
                  <a:pt x="147537" y="60350"/>
                </a:lnTo>
                <a:lnTo>
                  <a:pt x="147426" y="60096"/>
                </a:lnTo>
                <a:lnTo>
                  <a:pt x="146050" y="57607"/>
                </a:lnTo>
                <a:close/>
              </a:path>
              <a:path w="528319" h="109854">
                <a:moveTo>
                  <a:pt x="150099" y="73710"/>
                </a:moveTo>
                <a:lnTo>
                  <a:pt x="134543" y="73710"/>
                </a:lnTo>
                <a:lnTo>
                  <a:pt x="135102" y="78371"/>
                </a:lnTo>
                <a:lnTo>
                  <a:pt x="139585" y="79108"/>
                </a:lnTo>
                <a:lnTo>
                  <a:pt x="147637" y="78270"/>
                </a:lnTo>
                <a:lnTo>
                  <a:pt x="150380" y="76390"/>
                </a:lnTo>
                <a:lnTo>
                  <a:pt x="150099" y="73710"/>
                </a:lnTo>
                <a:close/>
              </a:path>
              <a:path w="528319" h="109854">
                <a:moveTo>
                  <a:pt x="189103" y="63817"/>
                </a:moveTo>
                <a:lnTo>
                  <a:pt x="185008" y="68287"/>
                </a:lnTo>
                <a:lnTo>
                  <a:pt x="184931" y="69659"/>
                </a:lnTo>
                <a:lnTo>
                  <a:pt x="185699" y="76987"/>
                </a:lnTo>
                <a:lnTo>
                  <a:pt x="181851" y="77393"/>
                </a:lnTo>
                <a:lnTo>
                  <a:pt x="309245" y="77393"/>
                </a:lnTo>
                <a:lnTo>
                  <a:pt x="328457" y="75374"/>
                </a:lnTo>
                <a:lnTo>
                  <a:pt x="201066" y="75374"/>
                </a:lnTo>
                <a:lnTo>
                  <a:pt x="189103" y="63817"/>
                </a:lnTo>
                <a:close/>
              </a:path>
              <a:path w="528319" h="109854">
                <a:moveTo>
                  <a:pt x="266376" y="48907"/>
                </a:moveTo>
                <a:lnTo>
                  <a:pt x="202958" y="48907"/>
                </a:lnTo>
                <a:lnTo>
                  <a:pt x="191744" y="60972"/>
                </a:lnTo>
                <a:lnTo>
                  <a:pt x="206375" y="74815"/>
                </a:lnTo>
                <a:lnTo>
                  <a:pt x="201066" y="75374"/>
                </a:lnTo>
                <a:lnTo>
                  <a:pt x="328457" y="75374"/>
                </a:lnTo>
                <a:lnTo>
                  <a:pt x="395882" y="68287"/>
                </a:lnTo>
                <a:lnTo>
                  <a:pt x="268414" y="68287"/>
                </a:lnTo>
                <a:lnTo>
                  <a:pt x="266376" y="48907"/>
                </a:lnTo>
                <a:close/>
              </a:path>
              <a:path w="528319" h="109854">
                <a:moveTo>
                  <a:pt x="45681" y="68808"/>
                </a:moveTo>
                <a:lnTo>
                  <a:pt x="35864" y="69849"/>
                </a:lnTo>
                <a:lnTo>
                  <a:pt x="45791" y="69849"/>
                </a:lnTo>
                <a:lnTo>
                  <a:pt x="45681" y="68808"/>
                </a:lnTo>
                <a:close/>
              </a:path>
              <a:path w="528319" h="109854">
                <a:moveTo>
                  <a:pt x="312508" y="51307"/>
                </a:moveTo>
                <a:lnTo>
                  <a:pt x="286207" y="51307"/>
                </a:lnTo>
                <a:lnTo>
                  <a:pt x="286562" y="54648"/>
                </a:lnTo>
                <a:lnTo>
                  <a:pt x="271056" y="56273"/>
                </a:lnTo>
                <a:lnTo>
                  <a:pt x="272275" y="67881"/>
                </a:lnTo>
                <a:lnTo>
                  <a:pt x="268414" y="68287"/>
                </a:lnTo>
                <a:lnTo>
                  <a:pt x="395882" y="68287"/>
                </a:lnTo>
                <a:lnTo>
                  <a:pt x="439019" y="63753"/>
                </a:lnTo>
                <a:lnTo>
                  <a:pt x="317855" y="63753"/>
                </a:lnTo>
                <a:lnTo>
                  <a:pt x="313131" y="57188"/>
                </a:lnTo>
                <a:lnTo>
                  <a:pt x="312508" y="51307"/>
                </a:lnTo>
                <a:close/>
              </a:path>
              <a:path w="528319" h="109854">
                <a:moveTo>
                  <a:pt x="196124" y="51003"/>
                </a:moveTo>
                <a:lnTo>
                  <a:pt x="182968" y="51003"/>
                </a:lnTo>
                <a:lnTo>
                  <a:pt x="184353" y="64071"/>
                </a:lnTo>
                <a:lnTo>
                  <a:pt x="196124" y="51003"/>
                </a:lnTo>
                <a:close/>
              </a:path>
              <a:path w="528319" h="109854">
                <a:moveTo>
                  <a:pt x="367187" y="34264"/>
                </a:moveTo>
                <a:lnTo>
                  <a:pt x="335876" y="34264"/>
                </a:lnTo>
                <a:lnTo>
                  <a:pt x="340614" y="40830"/>
                </a:lnTo>
                <a:lnTo>
                  <a:pt x="341840" y="52425"/>
                </a:lnTo>
                <a:lnTo>
                  <a:pt x="341911" y="54406"/>
                </a:lnTo>
                <a:lnTo>
                  <a:pt x="338747" y="61556"/>
                </a:lnTo>
                <a:lnTo>
                  <a:pt x="317855" y="63753"/>
                </a:lnTo>
                <a:lnTo>
                  <a:pt x="439019" y="63753"/>
                </a:lnTo>
                <a:lnTo>
                  <a:pt x="497018" y="57657"/>
                </a:lnTo>
                <a:lnTo>
                  <a:pt x="369646" y="57657"/>
                </a:lnTo>
                <a:lnTo>
                  <a:pt x="367187" y="34264"/>
                </a:lnTo>
                <a:close/>
              </a:path>
              <a:path w="528319" h="109854">
                <a:moveTo>
                  <a:pt x="179425" y="54305"/>
                </a:moveTo>
                <a:lnTo>
                  <a:pt x="145186" y="54305"/>
                </a:lnTo>
                <a:lnTo>
                  <a:pt x="150888" y="55625"/>
                </a:lnTo>
                <a:lnTo>
                  <a:pt x="151904" y="61848"/>
                </a:lnTo>
                <a:lnTo>
                  <a:pt x="148043" y="62255"/>
                </a:lnTo>
                <a:lnTo>
                  <a:pt x="180260" y="62255"/>
                </a:lnTo>
                <a:lnTo>
                  <a:pt x="179425" y="54305"/>
                </a:lnTo>
                <a:close/>
              </a:path>
              <a:path w="528319" h="109854">
                <a:moveTo>
                  <a:pt x="385622" y="44818"/>
                </a:moveTo>
                <a:lnTo>
                  <a:pt x="372351" y="46215"/>
                </a:lnTo>
                <a:lnTo>
                  <a:pt x="373506" y="57251"/>
                </a:lnTo>
                <a:lnTo>
                  <a:pt x="369646" y="57657"/>
                </a:lnTo>
                <a:lnTo>
                  <a:pt x="497018" y="57657"/>
                </a:lnTo>
                <a:lnTo>
                  <a:pt x="516835" y="55575"/>
                </a:lnTo>
                <a:lnTo>
                  <a:pt x="389393" y="55562"/>
                </a:lnTo>
                <a:lnTo>
                  <a:pt x="388708" y="54914"/>
                </a:lnTo>
                <a:lnTo>
                  <a:pt x="388594" y="53822"/>
                </a:lnTo>
                <a:lnTo>
                  <a:pt x="387337" y="46075"/>
                </a:lnTo>
                <a:lnTo>
                  <a:pt x="385622" y="44818"/>
                </a:lnTo>
                <a:close/>
              </a:path>
              <a:path w="528319" h="109854">
                <a:moveTo>
                  <a:pt x="417882" y="29438"/>
                </a:moveTo>
                <a:lnTo>
                  <a:pt x="388200" y="29438"/>
                </a:lnTo>
                <a:lnTo>
                  <a:pt x="390474" y="32829"/>
                </a:lnTo>
                <a:lnTo>
                  <a:pt x="391147" y="39319"/>
                </a:lnTo>
                <a:lnTo>
                  <a:pt x="389877" y="41808"/>
                </a:lnTo>
                <a:lnTo>
                  <a:pt x="387121" y="43002"/>
                </a:lnTo>
                <a:lnTo>
                  <a:pt x="389458" y="43167"/>
                </a:lnTo>
                <a:lnTo>
                  <a:pt x="391033" y="45186"/>
                </a:lnTo>
                <a:lnTo>
                  <a:pt x="392226" y="53035"/>
                </a:lnTo>
                <a:lnTo>
                  <a:pt x="392479" y="54152"/>
                </a:lnTo>
                <a:lnTo>
                  <a:pt x="392588" y="54305"/>
                </a:lnTo>
                <a:lnTo>
                  <a:pt x="393484" y="55143"/>
                </a:lnTo>
                <a:lnTo>
                  <a:pt x="389407" y="55575"/>
                </a:lnTo>
                <a:lnTo>
                  <a:pt x="516955" y="55562"/>
                </a:lnTo>
                <a:lnTo>
                  <a:pt x="527951" y="54406"/>
                </a:lnTo>
                <a:lnTo>
                  <a:pt x="527743" y="52425"/>
                </a:lnTo>
                <a:lnTo>
                  <a:pt x="425678" y="52425"/>
                </a:lnTo>
                <a:lnTo>
                  <a:pt x="418211" y="49568"/>
                </a:lnTo>
                <a:lnTo>
                  <a:pt x="416344" y="31876"/>
                </a:lnTo>
                <a:lnTo>
                  <a:pt x="417882" y="29438"/>
                </a:lnTo>
                <a:close/>
              </a:path>
              <a:path w="528319" h="109854">
                <a:moveTo>
                  <a:pt x="313348" y="40195"/>
                </a:moveTo>
                <a:lnTo>
                  <a:pt x="285813" y="40195"/>
                </a:lnTo>
                <a:lnTo>
                  <a:pt x="286169" y="43535"/>
                </a:lnTo>
                <a:lnTo>
                  <a:pt x="269887" y="45250"/>
                </a:lnTo>
                <a:lnTo>
                  <a:pt x="270700" y="52933"/>
                </a:lnTo>
                <a:lnTo>
                  <a:pt x="286207" y="51307"/>
                </a:lnTo>
                <a:lnTo>
                  <a:pt x="312508" y="51307"/>
                </a:lnTo>
                <a:lnTo>
                  <a:pt x="311721" y="43878"/>
                </a:lnTo>
                <a:lnTo>
                  <a:pt x="313348" y="40195"/>
                </a:lnTo>
                <a:close/>
              </a:path>
              <a:path w="528319" h="109854">
                <a:moveTo>
                  <a:pt x="471325" y="39789"/>
                </a:moveTo>
                <a:lnTo>
                  <a:pt x="444106" y="39789"/>
                </a:lnTo>
                <a:lnTo>
                  <a:pt x="444093" y="45592"/>
                </a:lnTo>
                <a:lnTo>
                  <a:pt x="439648" y="50952"/>
                </a:lnTo>
                <a:lnTo>
                  <a:pt x="425678" y="52425"/>
                </a:lnTo>
                <a:lnTo>
                  <a:pt x="527743" y="52425"/>
                </a:lnTo>
                <a:lnTo>
                  <a:pt x="527160" y="46888"/>
                </a:lnTo>
                <a:lnTo>
                  <a:pt x="472071" y="46888"/>
                </a:lnTo>
                <a:lnTo>
                  <a:pt x="471325" y="39789"/>
                </a:lnTo>
                <a:close/>
              </a:path>
              <a:path w="528319" h="109854">
                <a:moveTo>
                  <a:pt x="435432" y="27190"/>
                </a:moveTo>
                <a:lnTo>
                  <a:pt x="423824" y="28409"/>
                </a:lnTo>
                <a:lnTo>
                  <a:pt x="420293" y="32346"/>
                </a:lnTo>
                <a:lnTo>
                  <a:pt x="421563" y="44361"/>
                </a:lnTo>
                <a:lnTo>
                  <a:pt x="424738" y="49148"/>
                </a:lnTo>
                <a:lnTo>
                  <a:pt x="436460" y="47917"/>
                </a:lnTo>
                <a:lnTo>
                  <a:pt x="439686" y="45364"/>
                </a:lnTo>
                <a:lnTo>
                  <a:pt x="440245" y="40195"/>
                </a:lnTo>
                <a:lnTo>
                  <a:pt x="444106" y="39789"/>
                </a:lnTo>
                <a:lnTo>
                  <a:pt x="471325" y="39789"/>
                </a:lnTo>
                <a:lnTo>
                  <a:pt x="470663" y="33489"/>
                </a:lnTo>
                <a:lnTo>
                  <a:pt x="439547" y="33489"/>
                </a:lnTo>
                <a:lnTo>
                  <a:pt x="438581" y="29946"/>
                </a:lnTo>
                <a:lnTo>
                  <a:pt x="435432" y="27190"/>
                </a:lnTo>
                <a:close/>
              </a:path>
              <a:path w="528319" h="109854">
                <a:moveTo>
                  <a:pt x="526571" y="41300"/>
                </a:moveTo>
                <a:lnTo>
                  <a:pt x="492975" y="41300"/>
                </a:lnTo>
                <a:lnTo>
                  <a:pt x="493331" y="44653"/>
                </a:lnTo>
                <a:lnTo>
                  <a:pt x="472071" y="46888"/>
                </a:lnTo>
                <a:lnTo>
                  <a:pt x="527160" y="46888"/>
                </a:lnTo>
                <a:lnTo>
                  <a:pt x="526571" y="41300"/>
                </a:lnTo>
                <a:close/>
              </a:path>
              <a:path w="528319" h="109854">
                <a:moveTo>
                  <a:pt x="525344" y="29641"/>
                </a:moveTo>
                <a:lnTo>
                  <a:pt x="490867" y="29641"/>
                </a:lnTo>
                <a:lnTo>
                  <a:pt x="491223" y="32994"/>
                </a:lnTo>
                <a:lnTo>
                  <a:pt x="474700" y="34721"/>
                </a:lnTo>
                <a:lnTo>
                  <a:pt x="475589" y="43129"/>
                </a:lnTo>
                <a:lnTo>
                  <a:pt x="492975" y="41300"/>
                </a:lnTo>
                <a:lnTo>
                  <a:pt x="526571" y="41300"/>
                </a:lnTo>
                <a:lnTo>
                  <a:pt x="525344" y="29641"/>
                </a:lnTo>
                <a:close/>
              </a:path>
              <a:path w="528319" h="109854">
                <a:moveTo>
                  <a:pt x="469656" y="23901"/>
                </a:moveTo>
                <a:lnTo>
                  <a:pt x="434530" y="23901"/>
                </a:lnTo>
                <a:lnTo>
                  <a:pt x="441934" y="25374"/>
                </a:lnTo>
                <a:lnTo>
                  <a:pt x="443407" y="33083"/>
                </a:lnTo>
                <a:lnTo>
                  <a:pt x="439547" y="33489"/>
                </a:lnTo>
                <a:lnTo>
                  <a:pt x="470663" y="33489"/>
                </a:lnTo>
                <a:lnTo>
                  <a:pt x="469656" y="23901"/>
                </a:lnTo>
                <a:close/>
              </a:path>
              <a:path w="528319" h="109854">
                <a:moveTo>
                  <a:pt x="524193" y="18707"/>
                </a:moveTo>
                <a:lnTo>
                  <a:pt x="490232" y="18707"/>
                </a:lnTo>
                <a:lnTo>
                  <a:pt x="490588" y="22047"/>
                </a:lnTo>
                <a:lnTo>
                  <a:pt x="473557" y="23837"/>
                </a:lnTo>
                <a:lnTo>
                  <a:pt x="474357" y="31381"/>
                </a:lnTo>
                <a:lnTo>
                  <a:pt x="490867" y="29641"/>
                </a:lnTo>
                <a:lnTo>
                  <a:pt x="525344" y="29641"/>
                </a:lnTo>
                <a:lnTo>
                  <a:pt x="524193" y="18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8533" y="679858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14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8526" y="679227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8520" y="67859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8516" y="677966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8509" y="677335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8503" y="676705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8496" y="676074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66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8483" y="674813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66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8490" y="675444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261" y="6211209"/>
            <a:ext cx="2092325" cy="971550"/>
          </a:xfrm>
          <a:custGeom>
            <a:avLst/>
            <a:gdLst/>
            <a:ahLst/>
            <a:cxnLst/>
            <a:rect l="l" t="t" r="r" b="b"/>
            <a:pathLst>
              <a:path w="2092325" h="971550">
                <a:moveTo>
                  <a:pt x="2012049" y="0"/>
                </a:moveTo>
                <a:lnTo>
                  <a:pt x="0" y="211466"/>
                </a:lnTo>
                <a:lnTo>
                  <a:pt x="79876" y="971447"/>
                </a:lnTo>
                <a:lnTo>
                  <a:pt x="2091921" y="759967"/>
                </a:lnTo>
                <a:lnTo>
                  <a:pt x="2012049" y="0"/>
                </a:lnTo>
                <a:close/>
              </a:path>
            </a:pathLst>
          </a:custGeom>
          <a:solidFill>
            <a:srgbClr val="353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45391" y="6709463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59">
                <a:moveTo>
                  <a:pt x="13982" y="0"/>
                </a:moveTo>
                <a:lnTo>
                  <a:pt x="0" y="1473"/>
                </a:lnTo>
                <a:lnTo>
                  <a:pt x="876" y="9740"/>
                </a:lnTo>
                <a:lnTo>
                  <a:pt x="15430" y="8204"/>
                </a:lnTo>
                <a:lnTo>
                  <a:pt x="16090" y="5816"/>
                </a:lnTo>
                <a:lnTo>
                  <a:pt x="15633" y="1523"/>
                </a:lnTo>
                <a:lnTo>
                  <a:pt x="13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744" y="6740481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60" h="12065">
                <a:moveTo>
                  <a:pt x="3670" y="0"/>
                </a:moveTo>
                <a:lnTo>
                  <a:pt x="0" y="12014"/>
                </a:lnTo>
                <a:lnTo>
                  <a:pt x="9855" y="10972"/>
                </a:lnTo>
                <a:lnTo>
                  <a:pt x="3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9836" y="6714421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16154" y="0"/>
                </a:moveTo>
                <a:lnTo>
                  <a:pt x="4292" y="1244"/>
                </a:lnTo>
                <a:lnTo>
                  <a:pt x="0" y="5156"/>
                </a:lnTo>
                <a:lnTo>
                  <a:pt x="1435" y="18910"/>
                </a:lnTo>
                <a:lnTo>
                  <a:pt x="6451" y="21843"/>
                </a:lnTo>
                <a:lnTo>
                  <a:pt x="18326" y="20599"/>
                </a:lnTo>
                <a:lnTo>
                  <a:pt x="22618" y="16687"/>
                </a:lnTo>
                <a:lnTo>
                  <a:pt x="21170" y="2933"/>
                </a:lnTo>
                <a:lnTo>
                  <a:pt x="16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4269" y="6676328"/>
            <a:ext cx="528320" cy="109855"/>
          </a:xfrm>
          <a:custGeom>
            <a:avLst/>
            <a:gdLst/>
            <a:ahLst/>
            <a:cxnLst/>
            <a:rect l="l" t="t" r="r" b="b"/>
            <a:pathLst>
              <a:path w="528319" h="109854">
                <a:moveTo>
                  <a:pt x="522223" y="0"/>
                </a:moveTo>
                <a:lnTo>
                  <a:pt x="0" y="54889"/>
                </a:lnTo>
                <a:lnTo>
                  <a:pt x="5714" y="109296"/>
                </a:lnTo>
                <a:lnTo>
                  <a:pt x="175484" y="91452"/>
                </a:lnTo>
                <a:lnTo>
                  <a:pt x="48069" y="91452"/>
                </a:lnTo>
                <a:lnTo>
                  <a:pt x="45791" y="69849"/>
                </a:lnTo>
                <a:lnTo>
                  <a:pt x="35864" y="69849"/>
                </a:lnTo>
                <a:lnTo>
                  <a:pt x="35509" y="66509"/>
                </a:lnTo>
                <a:lnTo>
                  <a:pt x="59016" y="64033"/>
                </a:lnTo>
                <a:lnTo>
                  <a:pt x="88667" y="64033"/>
                </a:lnTo>
                <a:lnTo>
                  <a:pt x="89738" y="60807"/>
                </a:lnTo>
                <a:lnTo>
                  <a:pt x="94132" y="60350"/>
                </a:lnTo>
                <a:lnTo>
                  <a:pt x="130050" y="60350"/>
                </a:lnTo>
                <a:lnTo>
                  <a:pt x="129921" y="59118"/>
                </a:lnTo>
                <a:lnTo>
                  <a:pt x="133324" y="55562"/>
                </a:lnTo>
                <a:lnTo>
                  <a:pt x="145186" y="54305"/>
                </a:lnTo>
                <a:lnTo>
                  <a:pt x="179425" y="54305"/>
                </a:lnTo>
                <a:lnTo>
                  <a:pt x="179120" y="51409"/>
                </a:lnTo>
                <a:lnTo>
                  <a:pt x="182968" y="51003"/>
                </a:lnTo>
                <a:lnTo>
                  <a:pt x="196124" y="51003"/>
                </a:lnTo>
                <a:lnTo>
                  <a:pt x="197497" y="49479"/>
                </a:lnTo>
                <a:lnTo>
                  <a:pt x="202958" y="48907"/>
                </a:lnTo>
                <a:lnTo>
                  <a:pt x="266376" y="48907"/>
                </a:lnTo>
                <a:lnTo>
                  <a:pt x="265684" y="42316"/>
                </a:lnTo>
                <a:lnTo>
                  <a:pt x="285813" y="40195"/>
                </a:lnTo>
                <a:lnTo>
                  <a:pt x="313348" y="40195"/>
                </a:lnTo>
                <a:lnTo>
                  <a:pt x="314998" y="36461"/>
                </a:lnTo>
                <a:lnTo>
                  <a:pt x="335876" y="34264"/>
                </a:lnTo>
                <a:lnTo>
                  <a:pt x="367187" y="34264"/>
                </a:lnTo>
                <a:lnTo>
                  <a:pt x="366915" y="31673"/>
                </a:lnTo>
                <a:lnTo>
                  <a:pt x="388200" y="29438"/>
                </a:lnTo>
                <a:lnTo>
                  <a:pt x="417882" y="29438"/>
                </a:lnTo>
                <a:lnTo>
                  <a:pt x="420446" y="25374"/>
                </a:lnTo>
                <a:lnTo>
                  <a:pt x="434530" y="23901"/>
                </a:lnTo>
                <a:lnTo>
                  <a:pt x="469656" y="23901"/>
                </a:lnTo>
                <a:lnTo>
                  <a:pt x="469341" y="20904"/>
                </a:lnTo>
                <a:lnTo>
                  <a:pt x="490232" y="18707"/>
                </a:lnTo>
                <a:lnTo>
                  <a:pt x="524193" y="18707"/>
                </a:lnTo>
                <a:lnTo>
                  <a:pt x="522223" y="0"/>
                </a:lnTo>
                <a:close/>
              </a:path>
              <a:path w="528319" h="109854">
                <a:moveTo>
                  <a:pt x="88667" y="64033"/>
                </a:moveTo>
                <a:lnTo>
                  <a:pt x="59016" y="64033"/>
                </a:lnTo>
                <a:lnTo>
                  <a:pt x="59372" y="67373"/>
                </a:lnTo>
                <a:lnTo>
                  <a:pt x="49542" y="68402"/>
                </a:lnTo>
                <a:lnTo>
                  <a:pt x="51930" y="91046"/>
                </a:lnTo>
                <a:lnTo>
                  <a:pt x="48069" y="91452"/>
                </a:lnTo>
                <a:lnTo>
                  <a:pt x="175484" y="91452"/>
                </a:lnTo>
                <a:lnTo>
                  <a:pt x="208108" y="88023"/>
                </a:lnTo>
                <a:lnTo>
                  <a:pt x="80708" y="88023"/>
                </a:lnTo>
                <a:lnTo>
                  <a:pt x="88667" y="64033"/>
                </a:lnTo>
                <a:close/>
              </a:path>
              <a:path w="528319" h="109854">
                <a:moveTo>
                  <a:pt x="100101" y="78320"/>
                </a:moveTo>
                <a:lnTo>
                  <a:pt x="87375" y="79667"/>
                </a:lnTo>
                <a:lnTo>
                  <a:pt x="84861" y="87591"/>
                </a:lnTo>
                <a:lnTo>
                  <a:pt x="80708" y="88023"/>
                </a:lnTo>
                <a:lnTo>
                  <a:pt x="208108" y="88023"/>
                </a:lnTo>
                <a:lnTo>
                  <a:pt x="231671" y="85547"/>
                </a:lnTo>
                <a:lnTo>
                  <a:pt x="104216" y="85547"/>
                </a:lnTo>
                <a:lnTo>
                  <a:pt x="100101" y="78320"/>
                </a:lnTo>
                <a:close/>
              </a:path>
              <a:path w="528319" h="109854">
                <a:moveTo>
                  <a:pt x="130050" y="60350"/>
                </a:moveTo>
                <a:lnTo>
                  <a:pt x="94132" y="60350"/>
                </a:lnTo>
                <a:lnTo>
                  <a:pt x="108610" y="85089"/>
                </a:lnTo>
                <a:lnTo>
                  <a:pt x="104216" y="85547"/>
                </a:lnTo>
                <a:lnTo>
                  <a:pt x="231671" y="85547"/>
                </a:lnTo>
                <a:lnTo>
                  <a:pt x="258858" y="82689"/>
                </a:lnTo>
                <a:lnTo>
                  <a:pt x="137718" y="82689"/>
                </a:lnTo>
                <a:lnTo>
                  <a:pt x="131432" y="81292"/>
                </a:lnTo>
                <a:lnTo>
                  <a:pt x="130682" y="74117"/>
                </a:lnTo>
                <a:lnTo>
                  <a:pt x="134543" y="73710"/>
                </a:lnTo>
                <a:lnTo>
                  <a:pt x="150099" y="73710"/>
                </a:lnTo>
                <a:lnTo>
                  <a:pt x="149834" y="71183"/>
                </a:lnTo>
                <a:lnTo>
                  <a:pt x="147878" y="70396"/>
                </a:lnTo>
                <a:lnTo>
                  <a:pt x="135686" y="69659"/>
                </a:lnTo>
                <a:lnTo>
                  <a:pt x="130949" y="68910"/>
                </a:lnTo>
                <a:lnTo>
                  <a:pt x="130050" y="60350"/>
                </a:lnTo>
                <a:close/>
              </a:path>
              <a:path w="528319" h="109854">
                <a:moveTo>
                  <a:pt x="146050" y="57607"/>
                </a:moveTo>
                <a:lnTo>
                  <a:pt x="136994" y="58559"/>
                </a:lnTo>
                <a:lnTo>
                  <a:pt x="133921" y="60096"/>
                </a:lnTo>
                <a:lnTo>
                  <a:pt x="134404" y="64744"/>
                </a:lnTo>
                <a:lnTo>
                  <a:pt x="135597" y="65912"/>
                </a:lnTo>
                <a:lnTo>
                  <a:pt x="147408" y="66700"/>
                </a:lnTo>
                <a:lnTo>
                  <a:pt x="153301" y="67068"/>
                </a:lnTo>
                <a:lnTo>
                  <a:pt x="154558" y="79006"/>
                </a:lnTo>
                <a:lnTo>
                  <a:pt x="148818" y="81521"/>
                </a:lnTo>
                <a:lnTo>
                  <a:pt x="137718" y="82689"/>
                </a:lnTo>
                <a:lnTo>
                  <a:pt x="258858" y="82689"/>
                </a:lnTo>
                <a:lnTo>
                  <a:pt x="309245" y="77393"/>
                </a:lnTo>
                <a:lnTo>
                  <a:pt x="181851" y="77393"/>
                </a:lnTo>
                <a:lnTo>
                  <a:pt x="180260" y="62255"/>
                </a:lnTo>
                <a:lnTo>
                  <a:pt x="148043" y="62255"/>
                </a:lnTo>
                <a:lnTo>
                  <a:pt x="147537" y="60350"/>
                </a:lnTo>
                <a:lnTo>
                  <a:pt x="147426" y="60096"/>
                </a:lnTo>
                <a:lnTo>
                  <a:pt x="146050" y="57607"/>
                </a:lnTo>
                <a:close/>
              </a:path>
              <a:path w="528319" h="109854">
                <a:moveTo>
                  <a:pt x="150099" y="73710"/>
                </a:moveTo>
                <a:lnTo>
                  <a:pt x="134543" y="73710"/>
                </a:lnTo>
                <a:lnTo>
                  <a:pt x="135102" y="78371"/>
                </a:lnTo>
                <a:lnTo>
                  <a:pt x="139585" y="79108"/>
                </a:lnTo>
                <a:lnTo>
                  <a:pt x="147637" y="78270"/>
                </a:lnTo>
                <a:lnTo>
                  <a:pt x="150380" y="76390"/>
                </a:lnTo>
                <a:lnTo>
                  <a:pt x="150099" y="73710"/>
                </a:lnTo>
                <a:close/>
              </a:path>
              <a:path w="528319" h="109854">
                <a:moveTo>
                  <a:pt x="189103" y="63817"/>
                </a:moveTo>
                <a:lnTo>
                  <a:pt x="185008" y="68287"/>
                </a:lnTo>
                <a:lnTo>
                  <a:pt x="184931" y="69659"/>
                </a:lnTo>
                <a:lnTo>
                  <a:pt x="185699" y="76987"/>
                </a:lnTo>
                <a:lnTo>
                  <a:pt x="181851" y="77393"/>
                </a:lnTo>
                <a:lnTo>
                  <a:pt x="309245" y="77393"/>
                </a:lnTo>
                <a:lnTo>
                  <a:pt x="328457" y="75374"/>
                </a:lnTo>
                <a:lnTo>
                  <a:pt x="201066" y="75374"/>
                </a:lnTo>
                <a:lnTo>
                  <a:pt x="189103" y="63817"/>
                </a:lnTo>
                <a:close/>
              </a:path>
              <a:path w="528319" h="109854">
                <a:moveTo>
                  <a:pt x="266376" y="48907"/>
                </a:moveTo>
                <a:lnTo>
                  <a:pt x="202958" y="48907"/>
                </a:lnTo>
                <a:lnTo>
                  <a:pt x="191744" y="60972"/>
                </a:lnTo>
                <a:lnTo>
                  <a:pt x="206375" y="74815"/>
                </a:lnTo>
                <a:lnTo>
                  <a:pt x="201066" y="75374"/>
                </a:lnTo>
                <a:lnTo>
                  <a:pt x="328457" y="75374"/>
                </a:lnTo>
                <a:lnTo>
                  <a:pt x="395882" y="68287"/>
                </a:lnTo>
                <a:lnTo>
                  <a:pt x="268414" y="68287"/>
                </a:lnTo>
                <a:lnTo>
                  <a:pt x="266376" y="48907"/>
                </a:lnTo>
                <a:close/>
              </a:path>
              <a:path w="528319" h="109854">
                <a:moveTo>
                  <a:pt x="45681" y="68808"/>
                </a:moveTo>
                <a:lnTo>
                  <a:pt x="35864" y="69849"/>
                </a:lnTo>
                <a:lnTo>
                  <a:pt x="45791" y="69849"/>
                </a:lnTo>
                <a:lnTo>
                  <a:pt x="45681" y="68808"/>
                </a:lnTo>
                <a:close/>
              </a:path>
              <a:path w="528319" h="109854">
                <a:moveTo>
                  <a:pt x="312508" y="51307"/>
                </a:moveTo>
                <a:lnTo>
                  <a:pt x="286207" y="51307"/>
                </a:lnTo>
                <a:lnTo>
                  <a:pt x="286562" y="54648"/>
                </a:lnTo>
                <a:lnTo>
                  <a:pt x="271056" y="56273"/>
                </a:lnTo>
                <a:lnTo>
                  <a:pt x="272275" y="67881"/>
                </a:lnTo>
                <a:lnTo>
                  <a:pt x="268414" y="68287"/>
                </a:lnTo>
                <a:lnTo>
                  <a:pt x="395882" y="68287"/>
                </a:lnTo>
                <a:lnTo>
                  <a:pt x="439019" y="63753"/>
                </a:lnTo>
                <a:lnTo>
                  <a:pt x="317855" y="63753"/>
                </a:lnTo>
                <a:lnTo>
                  <a:pt x="313131" y="57188"/>
                </a:lnTo>
                <a:lnTo>
                  <a:pt x="312508" y="51307"/>
                </a:lnTo>
                <a:close/>
              </a:path>
              <a:path w="528319" h="109854">
                <a:moveTo>
                  <a:pt x="196124" y="51003"/>
                </a:moveTo>
                <a:lnTo>
                  <a:pt x="182968" y="51003"/>
                </a:lnTo>
                <a:lnTo>
                  <a:pt x="184353" y="64071"/>
                </a:lnTo>
                <a:lnTo>
                  <a:pt x="196124" y="51003"/>
                </a:lnTo>
                <a:close/>
              </a:path>
              <a:path w="528319" h="109854">
                <a:moveTo>
                  <a:pt x="367187" y="34264"/>
                </a:moveTo>
                <a:lnTo>
                  <a:pt x="335876" y="34264"/>
                </a:lnTo>
                <a:lnTo>
                  <a:pt x="340614" y="40830"/>
                </a:lnTo>
                <a:lnTo>
                  <a:pt x="341840" y="52425"/>
                </a:lnTo>
                <a:lnTo>
                  <a:pt x="341911" y="54406"/>
                </a:lnTo>
                <a:lnTo>
                  <a:pt x="338747" y="61556"/>
                </a:lnTo>
                <a:lnTo>
                  <a:pt x="317855" y="63753"/>
                </a:lnTo>
                <a:lnTo>
                  <a:pt x="439019" y="63753"/>
                </a:lnTo>
                <a:lnTo>
                  <a:pt x="497018" y="57657"/>
                </a:lnTo>
                <a:lnTo>
                  <a:pt x="369646" y="57657"/>
                </a:lnTo>
                <a:lnTo>
                  <a:pt x="367187" y="34264"/>
                </a:lnTo>
                <a:close/>
              </a:path>
              <a:path w="528319" h="109854">
                <a:moveTo>
                  <a:pt x="179425" y="54305"/>
                </a:moveTo>
                <a:lnTo>
                  <a:pt x="145186" y="54305"/>
                </a:lnTo>
                <a:lnTo>
                  <a:pt x="150888" y="55625"/>
                </a:lnTo>
                <a:lnTo>
                  <a:pt x="151904" y="61848"/>
                </a:lnTo>
                <a:lnTo>
                  <a:pt x="148043" y="62255"/>
                </a:lnTo>
                <a:lnTo>
                  <a:pt x="180260" y="62255"/>
                </a:lnTo>
                <a:lnTo>
                  <a:pt x="179425" y="54305"/>
                </a:lnTo>
                <a:close/>
              </a:path>
              <a:path w="528319" h="109854">
                <a:moveTo>
                  <a:pt x="385622" y="44818"/>
                </a:moveTo>
                <a:lnTo>
                  <a:pt x="372351" y="46215"/>
                </a:lnTo>
                <a:lnTo>
                  <a:pt x="373506" y="57251"/>
                </a:lnTo>
                <a:lnTo>
                  <a:pt x="369646" y="57657"/>
                </a:lnTo>
                <a:lnTo>
                  <a:pt x="497018" y="57657"/>
                </a:lnTo>
                <a:lnTo>
                  <a:pt x="516835" y="55575"/>
                </a:lnTo>
                <a:lnTo>
                  <a:pt x="389393" y="55562"/>
                </a:lnTo>
                <a:lnTo>
                  <a:pt x="388708" y="54914"/>
                </a:lnTo>
                <a:lnTo>
                  <a:pt x="388594" y="53822"/>
                </a:lnTo>
                <a:lnTo>
                  <a:pt x="387337" y="46075"/>
                </a:lnTo>
                <a:lnTo>
                  <a:pt x="385622" y="44818"/>
                </a:lnTo>
                <a:close/>
              </a:path>
              <a:path w="528319" h="109854">
                <a:moveTo>
                  <a:pt x="417882" y="29438"/>
                </a:moveTo>
                <a:lnTo>
                  <a:pt x="388200" y="29438"/>
                </a:lnTo>
                <a:lnTo>
                  <a:pt x="390474" y="32829"/>
                </a:lnTo>
                <a:lnTo>
                  <a:pt x="391147" y="39319"/>
                </a:lnTo>
                <a:lnTo>
                  <a:pt x="389877" y="41808"/>
                </a:lnTo>
                <a:lnTo>
                  <a:pt x="387121" y="43002"/>
                </a:lnTo>
                <a:lnTo>
                  <a:pt x="389458" y="43167"/>
                </a:lnTo>
                <a:lnTo>
                  <a:pt x="391033" y="45186"/>
                </a:lnTo>
                <a:lnTo>
                  <a:pt x="392226" y="53035"/>
                </a:lnTo>
                <a:lnTo>
                  <a:pt x="392479" y="54152"/>
                </a:lnTo>
                <a:lnTo>
                  <a:pt x="392588" y="54305"/>
                </a:lnTo>
                <a:lnTo>
                  <a:pt x="393484" y="55143"/>
                </a:lnTo>
                <a:lnTo>
                  <a:pt x="389407" y="55575"/>
                </a:lnTo>
                <a:lnTo>
                  <a:pt x="516955" y="55562"/>
                </a:lnTo>
                <a:lnTo>
                  <a:pt x="527951" y="54406"/>
                </a:lnTo>
                <a:lnTo>
                  <a:pt x="527743" y="52425"/>
                </a:lnTo>
                <a:lnTo>
                  <a:pt x="425678" y="52425"/>
                </a:lnTo>
                <a:lnTo>
                  <a:pt x="418211" y="49568"/>
                </a:lnTo>
                <a:lnTo>
                  <a:pt x="416344" y="31876"/>
                </a:lnTo>
                <a:lnTo>
                  <a:pt x="417882" y="29438"/>
                </a:lnTo>
                <a:close/>
              </a:path>
              <a:path w="528319" h="109854">
                <a:moveTo>
                  <a:pt x="313348" y="40195"/>
                </a:moveTo>
                <a:lnTo>
                  <a:pt x="285813" y="40195"/>
                </a:lnTo>
                <a:lnTo>
                  <a:pt x="286169" y="43535"/>
                </a:lnTo>
                <a:lnTo>
                  <a:pt x="269887" y="45250"/>
                </a:lnTo>
                <a:lnTo>
                  <a:pt x="270700" y="52933"/>
                </a:lnTo>
                <a:lnTo>
                  <a:pt x="286207" y="51307"/>
                </a:lnTo>
                <a:lnTo>
                  <a:pt x="312508" y="51307"/>
                </a:lnTo>
                <a:lnTo>
                  <a:pt x="311721" y="43878"/>
                </a:lnTo>
                <a:lnTo>
                  <a:pt x="313348" y="40195"/>
                </a:lnTo>
                <a:close/>
              </a:path>
              <a:path w="528319" h="109854">
                <a:moveTo>
                  <a:pt x="471325" y="39789"/>
                </a:moveTo>
                <a:lnTo>
                  <a:pt x="444106" y="39789"/>
                </a:lnTo>
                <a:lnTo>
                  <a:pt x="444093" y="45592"/>
                </a:lnTo>
                <a:lnTo>
                  <a:pt x="439648" y="50952"/>
                </a:lnTo>
                <a:lnTo>
                  <a:pt x="425678" y="52425"/>
                </a:lnTo>
                <a:lnTo>
                  <a:pt x="527743" y="52425"/>
                </a:lnTo>
                <a:lnTo>
                  <a:pt x="527160" y="46888"/>
                </a:lnTo>
                <a:lnTo>
                  <a:pt x="472071" y="46888"/>
                </a:lnTo>
                <a:lnTo>
                  <a:pt x="471325" y="39789"/>
                </a:lnTo>
                <a:close/>
              </a:path>
              <a:path w="528319" h="109854">
                <a:moveTo>
                  <a:pt x="435432" y="27190"/>
                </a:moveTo>
                <a:lnTo>
                  <a:pt x="423824" y="28409"/>
                </a:lnTo>
                <a:lnTo>
                  <a:pt x="420293" y="32346"/>
                </a:lnTo>
                <a:lnTo>
                  <a:pt x="421563" y="44361"/>
                </a:lnTo>
                <a:lnTo>
                  <a:pt x="424738" y="49148"/>
                </a:lnTo>
                <a:lnTo>
                  <a:pt x="436460" y="47917"/>
                </a:lnTo>
                <a:lnTo>
                  <a:pt x="439686" y="45364"/>
                </a:lnTo>
                <a:lnTo>
                  <a:pt x="440245" y="40195"/>
                </a:lnTo>
                <a:lnTo>
                  <a:pt x="444106" y="39789"/>
                </a:lnTo>
                <a:lnTo>
                  <a:pt x="471325" y="39789"/>
                </a:lnTo>
                <a:lnTo>
                  <a:pt x="470663" y="33489"/>
                </a:lnTo>
                <a:lnTo>
                  <a:pt x="439547" y="33489"/>
                </a:lnTo>
                <a:lnTo>
                  <a:pt x="438581" y="29946"/>
                </a:lnTo>
                <a:lnTo>
                  <a:pt x="435432" y="27190"/>
                </a:lnTo>
                <a:close/>
              </a:path>
              <a:path w="528319" h="109854">
                <a:moveTo>
                  <a:pt x="526571" y="41300"/>
                </a:moveTo>
                <a:lnTo>
                  <a:pt x="492975" y="41300"/>
                </a:lnTo>
                <a:lnTo>
                  <a:pt x="493331" y="44653"/>
                </a:lnTo>
                <a:lnTo>
                  <a:pt x="472071" y="46888"/>
                </a:lnTo>
                <a:lnTo>
                  <a:pt x="527160" y="46888"/>
                </a:lnTo>
                <a:lnTo>
                  <a:pt x="526571" y="41300"/>
                </a:lnTo>
                <a:close/>
              </a:path>
              <a:path w="528319" h="109854">
                <a:moveTo>
                  <a:pt x="525344" y="29641"/>
                </a:moveTo>
                <a:lnTo>
                  <a:pt x="490867" y="29641"/>
                </a:lnTo>
                <a:lnTo>
                  <a:pt x="491223" y="32994"/>
                </a:lnTo>
                <a:lnTo>
                  <a:pt x="474700" y="34721"/>
                </a:lnTo>
                <a:lnTo>
                  <a:pt x="475589" y="43129"/>
                </a:lnTo>
                <a:lnTo>
                  <a:pt x="492975" y="41300"/>
                </a:lnTo>
                <a:lnTo>
                  <a:pt x="526571" y="41300"/>
                </a:lnTo>
                <a:lnTo>
                  <a:pt x="525344" y="29641"/>
                </a:lnTo>
                <a:close/>
              </a:path>
              <a:path w="528319" h="109854">
                <a:moveTo>
                  <a:pt x="469656" y="23901"/>
                </a:moveTo>
                <a:lnTo>
                  <a:pt x="434530" y="23901"/>
                </a:lnTo>
                <a:lnTo>
                  <a:pt x="441934" y="25374"/>
                </a:lnTo>
                <a:lnTo>
                  <a:pt x="443407" y="33083"/>
                </a:lnTo>
                <a:lnTo>
                  <a:pt x="439547" y="33489"/>
                </a:lnTo>
                <a:lnTo>
                  <a:pt x="470663" y="33489"/>
                </a:lnTo>
                <a:lnTo>
                  <a:pt x="469656" y="23901"/>
                </a:lnTo>
                <a:close/>
              </a:path>
              <a:path w="528319" h="109854">
                <a:moveTo>
                  <a:pt x="524193" y="18707"/>
                </a:moveTo>
                <a:lnTo>
                  <a:pt x="490232" y="18707"/>
                </a:lnTo>
                <a:lnTo>
                  <a:pt x="490588" y="22047"/>
                </a:lnTo>
                <a:lnTo>
                  <a:pt x="473557" y="23837"/>
                </a:lnTo>
                <a:lnTo>
                  <a:pt x="474357" y="31381"/>
                </a:lnTo>
                <a:lnTo>
                  <a:pt x="490867" y="29641"/>
                </a:lnTo>
                <a:lnTo>
                  <a:pt x="525344" y="29641"/>
                </a:lnTo>
                <a:lnTo>
                  <a:pt x="524193" y="18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8533" y="679858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14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8526" y="679227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8520" y="67859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8516" y="677966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8509" y="677335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78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801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88503" y="676705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8496" y="676074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66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8483" y="674813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66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790" y="5765"/>
                </a:lnTo>
                <a:lnTo>
                  <a:pt x="2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08490" y="675444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1678" y="0"/>
                </a:moveTo>
                <a:lnTo>
                  <a:pt x="5765" y="1663"/>
                </a:lnTo>
                <a:lnTo>
                  <a:pt x="0" y="8788"/>
                </a:lnTo>
                <a:lnTo>
                  <a:pt x="1676" y="24688"/>
                </a:lnTo>
                <a:lnTo>
                  <a:pt x="8788" y="30454"/>
                </a:lnTo>
                <a:lnTo>
                  <a:pt x="24701" y="28790"/>
                </a:lnTo>
                <a:lnTo>
                  <a:pt x="30467" y="21666"/>
                </a:lnTo>
                <a:lnTo>
                  <a:pt x="28803" y="5765"/>
                </a:lnTo>
                <a:lnTo>
                  <a:pt x="21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 rot="21240000">
            <a:off x="1850911" y="6479047"/>
            <a:ext cx="527930" cy="3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-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1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-1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21240000">
            <a:off x="1849620" y="6504835"/>
            <a:ext cx="537738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5"/>
              </a:lnSpc>
            </a:pP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240000">
            <a:off x="1859972" y="6594869"/>
            <a:ext cx="541847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700" b="1" spc="-4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00" b="1" spc="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00" b="1" spc="-50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00" b="1" spc="1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0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b="1" spc="1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b="1" spc="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b="1" spc="11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300000">
            <a:off x="1898409" y="6784646"/>
            <a:ext cx="491622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"/>
              </a:lnSpc>
            </a:pPr>
            <a:r>
              <a:rPr sz="100" b="1" spc="-65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r>
              <a:rPr sz="100" b="1" spc="5" dirty="0">
                <a:solidFill>
                  <a:srgbClr val="353A59"/>
                </a:solidFill>
                <a:latin typeface="Arial"/>
                <a:cs typeface="Arial"/>
              </a:rPr>
              <a:t>1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5" dirty="0">
                <a:solidFill>
                  <a:srgbClr val="353A59"/>
                </a:solidFill>
                <a:latin typeface="Arial"/>
                <a:cs typeface="Arial"/>
              </a:rPr>
              <a:t>2</a:t>
            </a:r>
            <a:r>
              <a:rPr sz="100" b="1" spc="5" dirty="0">
                <a:solidFill>
                  <a:srgbClr val="353A59"/>
                </a:solidFill>
                <a:latin typeface="Arial"/>
                <a:cs typeface="Arial"/>
              </a:rPr>
              <a:t>2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5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100" b="1" spc="5" dirty="0">
                <a:solidFill>
                  <a:srgbClr val="353A59"/>
                </a:solidFill>
                <a:latin typeface="Arial"/>
                <a:cs typeface="Arial"/>
              </a:rPr>
              <a:t>3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00" b="1" spc="-65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100" b="1" spc="5" dirty="0">
                <a:solidFill>
                  <a:srgbClr val="353A59"/>
                </a:solidFill>
                <a:latin typeface="Arial"/>
                <a:cs typeface="Arial"/>
              </a:rPr>
              <a:t>4</a:t>
            </a:r>
            <a:r>
              <a:rPr sz="100" b="1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00" b="1" spc="-10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50" b="1" spc="-97" baseline="27777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150" b="1" spc="7" baseline="27777" dirty="0">
                <a:solidFill>
                  <a:srgbClr val="353A59"/>
                </a:solidFill>
                <a:latin typeface="Arial"/>
                <a:cs typeface="Arial"/>
              </a:rPr>
              <a:t>5</a:t>
            </a:r>
            <a:r>
              <a:rPr sz="150" b="1" baseline="27777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50" b="1" spc="-15" baseline="27777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50" b="1" spc="-97" baseline="27777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150" b="1" spc="7" baseline="27777" dirty="0">
                <a:solidFill>
                  <a:srgbClr val="353A59"/>
                </a:solidFill>
                <a:latin typeface="Arial"/>
                <a:cs typeface="Arial"/>
              </a:rPr>
              <a:t>6</a:t>
            </a:r>
            <a:r>
              <a:rPr sz="150" b="1" baseline="27777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50" b="1" spc="-15" baseline="27777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50" b="1" spc="-97" baseline="27777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r>
              <a:rPr sz="150" b="1" spc="7" baseline="27777" dirty="0">
                <a:solidFill>
                  <a:srgbClr val="353A59"/>
                </a:solidFill>
                <a:latin typeface="Arial"/>
                <a:cs typeface="Arial"/>
              </a:rPr>
              <a:t>7</a:t>
            </a:r>
            <a:r>
              <a:rPr sz="150" b="1" baseline="27777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50" b="1" spc="-15" baseline="27777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50" b="1" spc="-97" baseline="27777" dirty="0">
                <a:solidFill>
                  <a:srgbClr val="353A59"/>
                </a:solidFill>
                <a:latin typeface="Arial"/>
                <a:cs typeface="Arial"/>
              </a:rPr>
              <a:t>8</a:t>
            </a:r>
            <a:r>
              <a:rPr sz="150" b="1" spc="7" baseline="27777" dirty="0">
                <a:solidFill>
                  <a:srgbClr val="353A59"/>
                </a:solidFill>
                <a:latin typeface="Arial"/>
                <a:cs typeface="Arial"/>
              </a:rPr>
              <a:t>8</a:t>
            </a:r>
            <a:r>
              <a:rPr sz="150" b="1" baseline="27777" dirty="0">
                <a:solidFill>
                  <a:srgbClr val="353A59"/>
                </a:solidFill>
                <a:latin typeface="Arial"/>
                <a:cs typeface="Arial"/>
              </a:rPr>
              <a:t>              </a:t>
            </a:r>
            <a:r>
              <a:rPr sz="150" b="1" spc="-15" baseline="27777" dirty="0">
                <a:solidFill>
                  <a:srgbClr val="353A59"/>
                </a:solidFill>
                <a:latin typeface="Arial"/>
                <a:cs typeface="Arial"/>
              </a:rPr>
              <a:t> </a:t>
            </a:r>
            <a:r>
              <a:rPr sz="150" b="1" spc="-97" baseline="27777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r>
              <a:rPr sz="150" b="1" spc="7" baseline="27777" dirty="0">
                <a:solidFill>
                  <a:srgbClr val="353A59"/>
                </a:solidFill>
                <a:latin typeface="Arial"/>
                <a:cs typeface="Arial"/>
              </a:rPr>
              <a:t>9</a:t>
            </a:r>
            <a:endParaRPr sz="150" baseline="2777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300000">
            <a:off x="610959" y="5612687"/>
            <a:ext cx="99704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400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" spc="45" dirty="0">
                <a:solidFill>
                  <a:srgbClr val="FFFFFF"/>
                </a:solidFill>
                <a:latin typeface="Arial"/>
                <a:cs typeface="Arial"/>
              </a:rPr>
              <a:t>dv</a:t>
            </a:r>
            <a:r>
              <a:rPr sz="400" spc="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600" spc="112" baseline="694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00" spc="15" baseline="694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600" spc="75" baseline="694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spc="44" baseline="694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600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75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37" baseline="694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67" baseline="694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75" baseline="694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spc="97" baseline="694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00" spc="75" baseline="694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00" spc="82" baseline="694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spc="15" baseline="694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75" baseline="6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37" baseline="1388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75" baseline="13888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spc="112" baseline="13888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600" spc="75" baseline="13888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600" spc="15" baseline="1388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00" spc="52" baseline="13888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600" spc="-7" baseline="1388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00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75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67" baseline="1388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75" baseline="20833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600" spc="22" baseline="2083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00" baseline="20833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300000">
            <a:off x="617573" y="5677919"/>
            <a:ext cx="99733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b="1" spc="1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" b="1" spc="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" b="1" spc="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50" b="1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50" b="1" spc="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25" b="1" spc="112" baseline="79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25" b="1" spc="120" baseline="793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25" b="1" spc="37" baseline="793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25" b="1" spc="135" baseline="793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25" b="1" baseline="79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" b="1" spc="-30" baseline="79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" b="1" spc="150" baseline="7936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25" b="1" spc="142" baseline="793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25" b="1" spc="209" baseline="7936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25" b="1" spc="202" baseline="7936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25" b="1" spc="120" baseline="793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25" b="1" spc="120" baseline="15873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25" b="1" spc="37" baseline="1587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25" b="1" spc="120" baseline="1587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25" b="1" spc="82" baseline="15873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525" b="1" baseline="158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" b="1" spc="-30" baseline="158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" b="1" spc="150" baseline="15873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525" b="1" spc="37" baseline="15873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525" b="1" spc="157" baseline="1587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25" b="1" spc="150" baseline="1587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525" b="1" spc="150" baseline="2380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25" b="1" spc="112" baseline="2380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21240000">
            <a:off x="629843" y="5812136"/>
            <a:ext cx="512640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50" i="1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9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50" i="1" spc="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" i="1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" i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" i="1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21240000">
            <a:off x="634507" y="5852344"/>
            <a:ext cx="624138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50" i="1" spc="1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50" i="1" spc="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" i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0" i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9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50" i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0" i="1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" i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" i="1" spc="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" i="1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21240000">
            <a:off x="639429" y="5900961"/>
            <a:ext cx="57471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" i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50" i="1" spc="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" i="1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" i="1" spc="6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" i="1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50" i="1" spc="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5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" i="1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50" i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" i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" i="1" spc="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" i="1" spc="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9768" y="4367356"/>
            <a:ext cx="2132965" cy="2815590"/>
          </a:xfrm>
          <a:custGeom>
            <a:avLst/>
            <a:gdLst/>
            <a:ahLst/>
            <a:cxnLst/>
            <a:rect l="l" t="t" r="r" b="b"/>
            <a:pathLst>
              <a:path w="2132965" h="2815590">
                <a:moveTo>
                  <a:pt x="0" y="195362"/>
                </a:moveTo>
                <a:lnTo>
                  <a:pt x="1858739" y="0"/>
                </a:lnTo>
                <a:lnTo>
                  <a:pt x="2132419" y="2603825"/>
                </a:lnTo>
                <a:lnTo>
                  <a:pt x="120365" y="2815301"/>
                </a:lnTo>
                <a:lnTo>
                  <a:pt x="0" y="1670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592584" y="6821703"/>
            <a:ext cx="6940550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64080">
              <a:lnSpc>
                <a:spcPts val="163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Advancing Student Success in the California Community Colleges Recommendations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pp.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22-23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24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062" y="753038"/>
            <a:ext cx="21678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1700" spc="-5" dirty="0">
                <a:solidFill>
                  <a:srgbClr val="FFFB00"/>
                </a:solidFill>
                <a:latin typeface="Arial"/>
                <a:cs typeface="Arial"/>
              </a:rPr>
              <a:t>RECOMMEND</a:t>
            </a:r>
            <a:r>
              <a:rPr sz="1700" spc="-140" dirty="0">
                <a:solidFill>
                  <a:srgbClr val="FFFB00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FFFB00"/>
                </a:solidFill>
                <a:latin typeface="Arial"/>
                <a:cs typeface="Arial"/>
              </a:rPr>
              <a:t>TION: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906" y="1125072"/>
            <a:ext cx="8375650" cy="142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7754" marR="5080" indent="-3615690">
              <a:lnSpc>
                <a:spcPct val="104900"/>
              </a:lnSpc>
            </a:pP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Guidanc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95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s Key</a:t>
            </a: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 t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o Student</a:t>
            </a:r>
            <a:r>
              <a:rPr sz="495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Success </a:t>
            </a: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yet...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000" y="4699000"/>
            <a:ext cx="6273800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800" y="5384800"/>
            <a:ext cx="8178800" cy="58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2800" y="6083300"/>
            <a:ext cx="5461000" cy="58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1714" rIns="0" bIns="0" rtlCol="0">
            <a:spAutoFit/>
          </a:bodyPr>
          <a:lstStyle/>
          <a:p>
            <a:pPr marL="43815" marR="5080">
              <a:lnSpc>
                <a:spcPct val="104200"/>
              </a:lnSpc>
            </a:pPr>
            <a:r>
              <a:rPr sz="3100" dirty="0">
                <a:latin typeface="Times New Roman"/>
                <a:cs typeface="Times New Roman"/>
              </a:rPr>
              <a:t>“</a:t>
            </a:r>
            <a:r>
              <a:rPr sz="3050" spc="-10" dirty="0">
                <a:latin typeface="Times New Roman"/>
                <a:cs typeface="Times New Roman"/>
              </a:rPr>
              <a:t>...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colleges</a:t>
            </a:r>
            <a:r>
              <a:rPr sz="3050" spc="-10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20" dirty="0">
                <a:solidFill>
                  <a:srgbClr val="FFFC41"/>
                </a:solidFill>
                <a:latin typeface="Times New Roman"/>
                <a:cs typeface="Times New Roman"/>
              </a:rPr>
              <a:t>we</a:t>
            </a:r>
            <a:r>
              <a:rPr sz="3050" spc="-130" dirty="0">
                <a:solidFill>
                  <a:srgbClr val="FFFC41"/>
                </a:solidFill>
                <a:latin typeface="Times New Roman"/>
                <a:cs typeface="Times New Roman"/>
              </a:rPr>
              <a:t>r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e</a:t>
            </a:r>
            <a:r>
              <a:rPr sz="3050" spc="-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unable</a:t>
            </a:r>
            <a:r>
              <a:rPr sz="3050" spc="-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to</a:t>
            </a:r>
            <a:r>
              <a:rPr sz="3050" spc="-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20" dirty="0">
                <a:solidFill>
                  <a:srgbClr val="FFFC41"/>
                </a:solidFill>
                <a:latin typeface="Times New Roman"/>
                <a:cs typeface="Times New Roman"/>
              </a:rPr>
              <a:t>p</a:t>
            </a:r>
            <a:r>
              <a:rPr sz="3050" spc="-130" dirty="0">
                <a:solidFill>
                  <a:srgbClr val="FFFC41"/>
                </a:solidFill>
                <a:latin typeface="Times New Roman"/>
                <a:cs typeface="Times New Roman"/>
              </a:rPr>
              <a:t>r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ovide</a:t>
            </a:r>
            <a:r>
              <a:rPr sz="3050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all</a:t>
            </a:r>
            <a:r>
              <a:rPr sz="3050" spc="-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20" dirty="0">
                <a:solidFill>
                  <a:srgbClr val="FFFC41"/>
                </a:solidFill>
                <a:latin typeface="Times New Roman"/>
                <a:cs typeface="Times New Roman"/>
              </a:rPr>
              <a:t>student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s</a:t>
            </a:r>
            <a:r>
              <a:rPr sz="3050" spc="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with access</a:t>
            </a:r>
            <a:r>
              <a:rPr sz="3050" spc="-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to</a:t>
            </a:r>
            <a:r>
              <a:rPr sz="3050" spc="-5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counseling</a:t>
            </a:r>
            <a:r>
              <a:rPr sz="3050" spc="-10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20" dirty="0">
                <a:solidFill>
                  <a:srgbClr val="FFFC41"/>
                </a:solidFill>
                <a:latin typeface="Times New Roman"/>
                <a:cs typeface="Times New Roman"/>
              </a:rPr>
              <a:t>service</a:t>
            </a:r>
            <a:r>
              <a:rPr sz="3050" spc="-15" dirty="0">
                <a:solidFill>
                  <a:srgbClr val="FFFC41"/>
                </a:solidFill>
                <a:latin typeface="Times New Roman"/>
                <a:cs typeface="Times New Roman"/>
              </a:rPr>
              <a:t>s</a:t>
            </a:r>
            <a:r>
              <a:rPr sz="3050" dirty="0">
                <a:solidFill>
                  <a:srgbClr val="FFFC41"/>
                </a:solidFill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to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help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them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clarify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Times New Roman"/>
                <a:cs typeface="Times New Roman"/>
              </a:rPr>
              <a:t>and</a:t>
            </a:r>
            <a:r>
              <a:rPr sz="3050" spc="-10" dirty="0">
                <a:latin typeface="Times New Roman"/>
                <a:cs typeface="Times New Roman"/>
              </a:rPr>
              <a:t> </a:t>
            </a:r>
            <a:r>
              <a:rPr sz="3050" spc="-130" dirty="0">
                <a:latin typeface="Times New Roman"/>
                <a:cs typeface="Times New Roman"/>
              </a:rPr>
              <a:t>r</a:t>
            </a:r>
            <a:r>
              <a:rPr sz="3050" spc="-15" dirty="0">
                <a:latin typeface="Times New Roman"/>
                <a:cs typeface="Times New Roman"/>
              </a:rPr>
              <a:t>efine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their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educational</a:t>
            </a:r>
            <a:r>
              <a:rPr sz="3050" spc="-10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objectives</a:t>
            </a:r>
            <a:r>
              <a:rPr sz="3050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Times New Roman"/>
                <a:cs typeface="Times New Roman"/>
              </a:rPr>
              <a:t>and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assist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with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the development</a:t>
            </a:r>
            <a:r>
              <a:rPr sz="3050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of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education</a:t>
            </a:r>
            <a:r>
              <a:rPr sz="3050" spc="-10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plans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to</a:t>
            </a:r>
            <a:r>
              <a:rPr sz="3050" spc="-5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achieve</a:t>
            </a:r>
            <a:r>
              <a:rPr sz="3050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those objectives.</a:t>
            </a:r>
            <a:r>
              <a:rPr sz="3050" spc="15" dirty="0">
                <a:latin typeface="Times New Roman"/>
                <a:cs typeface="Times New Roman"/>
              </a:rPr>
              <a:t> </a:t>
            </a:r>
            <a:r>
              <a:rPr sz="4350" b="1" spc="-5" dirty="0">
                <a:latin typeface="Times New Roman"/>
                <a:cs typeface="Times New Roman"/>
              </a:rPr>
              <a:t>Studen</a:t>
            </a:r>
            <a:r>
              <a:rPr sz="4350" b="1" dirty="0">
                <a:latin typeface="Times New Roman"/>
                <a:cs typeface="Times New Roman"/>
              </a:rPr>
              <a:t>t</a:t>
            </a:r>
            <a:r>
              <a:rPr sz="4350" b="1" spc="1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to</a:t>
            </a:r>
            <a:r>
              <a:rPr sz="4350" b="1" spc="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counselor</a:t>
            </a:r>
            <a:r>
              <a:rPr sz="4350" b="1" spc="-5" dirty="0">
                <a:latin typeface="Times New Roman"/>
                <a:cs typeface="Times New Roman"/>
              </a:rPr>
              <a:t> ratios rang</a:t>
            </a:r>
            <a:r>
              <a:rPr sz="4350" b="1" dirty="0">
                <a:latin typeface="Times New Roman"/>
                <a:cs typeface="Times New Roman"/>
              </a:rPr>
              <a:t>e</a:t>
            </a:r>
            <a:r>
              <a:rPr sz="4350" b="1" spc="1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from</a:t>
            </a:r>
            <a:r>
              <a:rPr sz="4350" b="1" spc="1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800</a:t>
            </a:r>
            <a:r>
              <a:rPr sz="4350" b="1" spc="1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to</a:t>
            </a:r>
            <a:r>
              <a:rPr sz="4350" b="1" spc="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1</a:t>
            </a:r>
            <a:r>
              <a:rPr sz="4350" b="1" spc="1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to</a:t>
            </a:r>
            <a:r>
              <a:rPr sz="4350" b="1" spc="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1,800</a:t>
            </a:r>
            <a:r>
              <a:rPr sz="4350" b="1" spc="1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to</a:t>
            </a:r>
            <a:r>
              <a:rPr sz="4350" b="1" spc="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1</a:t>
            </a:r>
            <a:r>
              <a:rPr sz="4350" b="1" spc="1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in the</a:t>
            </a:r>
            <a:r>
              <a:rPr sz="4350" b="1" spc="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community college</a:t>
            </a:r>
            <a:r>
              <a:rPr sz="4350" b="1" spc="-10" dirty="0">
                <a:latin typeface="Times New Roman"/>
                <a:cs typeface="Times New Roman"/>
              </a:rPr>
              <a:t>s</a:t>
            </a:r>
            <a:r>
              <a:rPr sz="4350" dirty="0">
                <a:latin typeface="Times New Roman"/>
                <a:cs typeface="Times New Roman"/>
              </a:rPr>
              <a:t>.”</a:t>
            </a:r>
            <a:endParaRPr sz="4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2584" y="6821703"/>
            <a:ext cx="6940550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64080">
              <a:lnSpc>
                <a:spcPts val="163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Advancing Student Success in the California Community Colleges Recommendations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pp.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22-23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25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1445" y="6585381"/>
            <a:ext cx="745375" cy="7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4704" y="521363"/>
            <a:ext cx="822972" cy="654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3200" y="482600"/>
            <a:ext cx="4914900" cy="687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9400" y="546100"/>
            <a:ext cx="4699000" cy="668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226" y="1366594"/>
            <a:ext cx="2017395" cy="223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970"/>
              </a:lnSpc>
            </a:pPr>
            <a:r>
              <a:rPr sz="2550" spc="-10" dirty="0">
                <a:solidFill>
                  <a:srgbClr val="FFF995"/>
                </a:solidFill>
                <a:latin typeface="Arial Narrow"/>
                <a:cs typeface="Arial Narrow"/>
              </a:rPr>
              <a:t>Current </a:t>
            </a:r>
            <a:r>
              <a:rPr sz="2550" spc="-20" dirty="0">
                <a:solidFill>
                  <a:srgbClr val="FFF995"/>
                </a:solidFill>
                <a:latin typeface="Arial Narrow"/>
                <a:cs typeface="Arial Narrow"/>
              </a:rPr>
              <a:t>model</a:t>
            </a:r>
            <a:r>
              <a:rPr sz="2550" spc="-15" dirty="0">
                <a:solidFill>
                  <a:srgbClr val="FFF995"/>
                </a:solidFill>
                <a:latin typeface="Arial Narrow"/>
                <a:cs typeface="Arial Narrow"/>
              </a:rPr>
              <a:t> tha</a:t>
            </a:r>
            <a:r>
              <a:rPr sz="2550" spc="-10" dirty="0">
                <a:solidFill>
                  <a:srgbClr val="FFF995"/>
                </a:solidFill>
                <a:latin typeface="Arial Narrow"/>
                <a:cs typeface="Arial Narrow"/>
              </a:rPr>
              <a:t>t</a:t>
            </a:r>
            <a:r>
              <a:rPr sz="2550" spc="-5" dirty="0">
                <a:solidFill>
                  <a:srgbClr val="FFF995"/>
                </a:solidFill>
                <a:latin typeface="Arial Narrow"/>
                <a:cs typeface="Arial Narrow"/>
              </a:rPr>
              <a:t> </a:t>
            </a:r>
            <a:r>
              <a:rPr sz="2550" spc="-15" dirty="0">
                <a:solidFill>
                  <a:srgbClr val="FFF995"/>
                </a:solidFill>
                <a:latin typeface="Arial Narrow"/>
                <a:cs typeface="Arial Narrow"/>
              </a:rPr>
              <a:t>taxes guidance</a:t>
            </a:r>
            <a:r>
              <a:rPr sz="2550" spc="-10" dirty="0">
                <a:solidFill>
                  <a:srgbClr val="FFF995"/>
                </a:solidFill>
                <a:latin typeface="Arial Narrow"/>
                <a:cs typeface="Arial Narrow"/>
              </a:rPr>
              <a:t> </a:t>
            </a:r>
            <a:r>
              <a:rPr sz="2550" spc="-20" dirty="0">
                <a:solidFill>
                  <a:srgbClr val="FFF995"/>
                </a:solidFill>
                <a:latin typeface="Arial Narrow"/>
                <a:cs typeface="Arial Narrow"/>
              </a:rPr>
              <a:t>department</a:t>
            </a:r>
            <a:r>
              <a:rPr sz="2550" spc="-15" dirty="0">
                <a:solidFill>
                  <a:srgbClr val="FFF995"/>
                </a:solidFill>
                <a:latin typeface="Arial Narrow"/>
                <a:cs typeface="Arial Narrow"/>
              </a:rPr>
              <a:t>s</a:t>
            </a:r>
            <a:r>
              <a:rPr sz="2550" dirty="0">
                <a:solidFill>
                  <a:srgbClr val="FFF995"/>
                </a:solidFill>
                <a:latin typeface="Arial Narrow"/>
                <a:cs typeface="Arial Narrow"/>
              </a:rPr>
              <a:t> </a:t>
            </a:r>
            <a:r>
              <a:rPr sz="2550" spc="-20" dirty="0">
                <a:solidFill>
                  <a:srgbClr val="FFF995"/>
                </a:solidFill>
                <a:latin typeface="Arial Narrow"/>
                <a:cs typeface="Arial Narrow"/>
              </a:rPr>
              <a:t>and</a:t>
            </a:r>
            <a:r>
              <a:rPr sz="2550" spc="-15" dirty="0">
                <a:solidFill>
                  <a:srgbClr val="FFF995"/>
                </a:solidFill>
                <a:latin typeface="Arial Narrow"/>
                <a:cs typeface="Arial Narrow"/>
              </a:rPr>
              <a:t> underserves</a:t>
            </a:r>
            <a:r>
              <a:rPr sz="2550" spc="-10" dirty="0">
                <a:solidFill>
                  <a:srgbClr val="FFF995"/>
                </a:solidFill>
                <a:latin typeface="Arial Narrow"/>
                <a:cs typeface="Arial Narrow"/>
              </a:rPr>
              <a:t> </a:t>
            </a:r>
            <a:r>
              <a:rPr sz="2550" spc="-15" dirty="0">
                <a:solidFill>
                  <a:srgbClr val="FFF995"/>
                </a:solidFill>
                <a:latin typeface="Arial Narrow"/>
                <a:cs typeface="Arial Narrow"/>
              </a:rPr>
              <a:t>students</a:t>
            </a:r>
            <a:endParaRPr sz="25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590" y="4583962"/>
            <a:ext cx="2076450" cy="177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ts val="2830"/>
              </a:lnSpc>
            </a:pPr>
            <a:r>
              <a:rPr sz="2450" spc="5" dirty="0">
                <a:solidFill>
                  <a:srgbClr val="FFFBB9"/>
                </a:solidFill>
                <a:latin typeface="Arial Narrow"/>
                <a:cs typeface="Arial Narrow"/>
              </a:rPr>
              <a:t>Mode</a:t>
            </a:r>
            <a:r>
              <a:rPr sz="2450" dirty="0">
                <a:solidFill>
                  <a:srgbClr val="FFFBB9"/>
                </a:solidFill>
                <a:latin typeface="Arial Narrow"/>
                <a:cs typeface="Arial Narrow"/>
              </a:rPr>
              <a:t>l</a:t>
            </a:r>
            <a:r>
              <a:rPr sz="2450" spc="5" dirty="0">
                <a:solidFill>
                  <a:srgbClr val="FFFBB9"/>
                </a:solidFill>
                <a:latin typeface="Arial Narrow"/>
                <a:cs typeface="Arial Narrow"/>
              </a:rPr>
              <a:t> with</a:t>
            </a:r>
            <a:r>
              <a:rPr sz="2450" dirty="0">
                <a:solidFill>
                  <a:srgbClr val="FFFBB9"/>
                </a:solidFill>
                <a:latin typeface="Arial Narrow"/>
                <a:cs typeface="Arial Narrow"/>
              </a:rPr>
              <a:t> </a:t>
            </a:r>
            <a:r>
              <a:rPr sz="2450" spc="10" dirty="0">
                <a:solidFill>
                  <a:srgbClr val="FFFBB9"/>
                </a:solidFill>
                <a:latin typeface="Arial Narrow"/>
                <a:cs typeface="Arial Narrow"/>
              </a:rPr>
              <a:t>a</a:t>
            </a:r>
            <a:r>
              <a:rPr sz="2450" spc="5" dirty="0">
                <a:solidFill>
                  <a:srgbClr val="FFFBB9"/>
                </a:solidFill>
                <a:latin typeface="Arial Narrow"/>
                <a:cs typeface="Arial Narrow"/>
              </a:rPr>
              <a:t> comprehensive</a:t>
            </a:r>
            <a:r>
              <a:rPr sz="2450" dirty="0">
                <a:solidFill>
                  <a:srgbClr val="FFFBB9"/>
                </a:solidFill>
                <a:latin typeface="Arial Narrow"/>
                <a:cs typeface="Arial Narrow"/>
              </a:rPr>
              <a:t> guidanc</a:t>
            </a:r>
            <a:r>
              <a:rPr sz="2450" spc="10" dirty="0">
                <a:solidFill>
                  <a:srgbClr val="FFFBB9"/>
                </a:solidFill>
                <a:latin typeface="Arial Narrow"/>
                <a:cs typeface="Arial Narrow"/>
              </a:rPr>
              <a:t>e</a:t>
            </a:r>
            <a:r>
              <a:rPr sz="2450" spc="5" dirty="0">
                <a:solidFill>
                  <a:srgbClr val="FFFBB9"/>
                </a:solidFill>
                <a:latin typeface="Arial Narrow"/>
                <a:cs typeface="Arial Narrow"/>
              </a:rPr>
              <a:t> course</a:t>
            </a:r>
            <a:r>
              <a:rPr sz="2450" dirty="0">
                <a:solidFill>
                  <a:srgbClr val="FFFBB9"/>
                </a:solidFill>
                <a:latin typeface="Arial Narrow"/>
                <a:cs typeface="Arial Narrow"/>
              </a:rPr>
              <a:t> culminatin</a:t>
            </a:r>
            <a:r>
              <a:rPr sz="2450" spc="10" dirty="0">
                <a:solidFill>
                  <a:srgbClr val="FFFBB9"/>
                </a:solidFill>
                <a:latin typeface="Arial Narrow"/>
                <a:cs typeface="Arial Narrow"/>
              </a:rPr>
              <a:t>g </a:t>
            </a:r>
            <a:r>
              <a:rPr sz="2450" spc="5" dirty="0">
                <a:solidFill>
                  <a:srgbClr val="FFFBB9"/>
                </a:solidFill>
                <a:latin typeface="Arial Narrow"/>
                <a:cs typeface="Arial Narrow"/>
              </a:rPr>
              <a:t>with</a:t>
            </a:r>
            <a:r>
              <a:rPr sz="2450" dirty="0">
                <a:solidFill>
                  <a:srgbClr val="FFFBB9"/>
                </a:solidFill>
                <a:latin typeface="Arial Narrow"/>
                <a:cs typeface="Arial Narrow"/>
              </a:rPr>
              <a:t> </a:t>
            </a:r>
            <a:r>
              <a:rPr sz="2450" spc="10" dirty="0">
                <a:solidFill>
                  <a:srgbClr val="FFFBB9"/>
                </a:solidFill>
                <a:latin typeface="Arial Narrow"/>
                <a:cs typeface="Arial Narrow"/>
              </a:rPr>
              <a:t>a</a:t>
            </a:r>
            <a:r>
              <a:rPr sz="2450" spc="5" dirty="0">
                <a:solidFill>
                  <a:srgbClr val="FFFBB9"/>
                </a:solidFill>
                <a:latin typeface="Arial Narrow"/>
                <a:cs typeface="Arial Narrow"/>
              </a:rPr>
              <a:t> 10-year </a:t>
            </a:r>
            <a:r>
              <a:rPr sz="2450" spc="10" dirty="0">
                <a:solidFill>
                  <a:srgbClr val="FFFBB9"/>
                </a:solidFill>
                <a:latin typeface="Arial Narrow"/>
                <a:cs typeface="Arial Narrow"/>
              </a:rPr>
              <a:t>Plan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3400" y="2286000"/>
            <a:ext cx="939800" cy="39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8704" y="2472942"/>
            <a:ext cx="631190" cy="0"/>
          </a:xfrm>
          <a:custGeom>
            <a:avLst/>
            <a:gdLst/>
            <a:ahLst/>
            <a:cxnLst/>
            <a:rect l="l" t="t" r="r" b="b"/>
            <a:pathLst>
              <a:path w="631189">
                <a:moveTo>
                  <a:pt x="630884" y="0"/>
                </a:moveTo>
                <a:lnTo>
                  <a:pt x="585926" y="0"/>
                </a:lnTo>
                <a:lnTo>
                  <a:pt x="0" y="0"/>
                </a:lnTo>
              </a:path>
            </a:pathLst>
          </a:custGeom>
          <a:ln w="89916">
            <a:solidFill>
              <a:srgbClr val="FF62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8308" y="2300307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0" y="0"/>
                </a:moveTo>
                <a:lnTo>
                  <a:pt x="86321" y="172631"/>
                </a:lnTo>
                <a:lnTo>
                  <a:pt x="0" y="345274"/>
                </a:lnTo>
                <a:lnTo>
                  <a:pt x="345287" y="172631"/>
                </a:lnTo>
                <a:lnTo>
                  <a:pt x="0" y="0"/>
                </a:lnTo>
                <a:close/>
              </a:path>
            </a:pathLst>
          </a:custGeom>
          <a:solidFill>
            <a:srgbClr val="FF6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3400" y="5270500"/>
            <a:ext cx="939800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7280" y="5460191"/>
            <a:ext cx="631190" cy="0"/>
          </a:xfrm>
          <a:custGeom>
            <a:avLst/>
            <a:gdLst/>
            <a:ahLst/>
            <a:cxnLst/>
            <a:rect l="l" t="t" r="r" b="b"/>
            <a:pathLst>
              <a:path w="631189">
                <a:moveTo>
                  <a:pt x="630884" y="0"/>
                </a:moveTo>
                <a:lnTo>
                  <a:pt x="585926" y="0"/>
                </a:lnTo>
                <a:lnTo>
                  <a:pt x="0" y="0"/>
                </a:lnTo>
              </a:path>
            </a:pathLst>
          </a:custGeom>
          <a:ln w="89916">
            <a:solidFill>
              <a:srgbClr val="FF62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6886" y="5287557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0" y="0"/>
                </a:moveTo>
                <a:lnTo>
                  <a:pt x="86321" y="172631"/>
                </a:lnTo>
                <a:lnTo>
                  <a:pt x="0" y="345274"/>
                </a:lnTo>
                <a:lnTo>
                  <a:pt x="345274" y="172631"/>
                </a:lnTo>
                <a:lnTo>
                  <a:pt x="0" y="0"/>
                </a:lnTo>
                <a:close/>
              </a:path>
            </a:pathLst>
          </a:custGeom>
          <a:solidFill>
            <a:srgbClr val="FF6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26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0864" marR="5080" indent="737870">
              <a:lnSpc>
                <a:spcPct val="105000"/>
              </a:lnSpc>
            </a:pPr>
            <a:r>
              <a:rPr sz="6350" i="0" dirty="0">
                <a:solidFill>
                  <a:srgbClr val="F5EC00"/>
                </a:solidFill>
                <a:latin typeface="Arial Narrow"/>
                <a:cs typeface="Arial Narrow"/>
              </a:rPr>
              <a:t>Career</a:t>
            </a:r>
            <a:r>
              <a:rPr sz="6350" i="0" spc="-10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6350" i="0" spc="-5" dirty="0">
                <a:solidFill>
                  <a:srgbClr val="F5EC00"/>
                </a:solidFill>
                <a:latin typeface="Arial Narrow"/>
                <a:cs typeface="Arial Narrow"/>
              </a:rPr>
              <a:t>and </a:t>
            </a:r>
            <a:r>
              <a:rPr sz="6350" i="0" dirty="0">
                <a:solidFill>
                  <a:srgbClr val="F5EC00"/>
                </a:solidFill>
                <a:latin typeface="Arial Narrow"/>
                <a:cs typeface="Arial Narrow"/>
              </a:rPr>
              <a:t>Education</a:t>
            </a:r>
            <a:r>
              <a:rPr sz="6350" i="0" spc="-15" dirty="0">
                <a:solidFill>
                  <a:srgbClr val="F5EC00"/>
                </a:solidFill>
                <a:latin typeface="Arial Narrow"/>
                <a:cs typeface="Arial Narrow"/>
              </a:rPr>
              <a:t> </a:t>
            </a:r>
            <a:r>
              <a:rPr sz="6350" i="0" dirty="0">
                <a:solidFill>
                  <a:srgbClr val="F5EC00"/>
                </a:solidFill>
                <a:latin typeface="Arial Narrow"/>
                <a:cs typeface="Arial Narrow"/>
              </a:rPr>
              <a:t>Plans</a:t>
            </a:r>
            <a:endParaRPr sz="635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6610" y="4063963"/>
            <a:ext cx="8065134" cy="184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50" spc="-5" dirty="0">
                <a:solidFill>
                  <a:srgbClr val="F5EC00"/>
                </a:solidFill>
                <a:latin typeface="Arial Narrow"/>
                <a:cs typeface="Arial Narrow"/>
              </a:rPr>
              <a:t>upo</a:t>
            </a:r>
            <a:r>
              <a:rPr sz="5450" dirty="0">
                <a:solidFill>
                  <a:srgbClr val="F5EC00"/>
                </a:solidFill>
                <a:latin typeface="Arial Narrow"/>
                <a:cs typeface="Arial Narrow"/>
              </a:rPr>
              <a:t>n </a:t>
            </a:r>
            <a:r>
              <a:rPr sz="5450" spc="-5" dirty="0">
                <a:solidFill>
                  <a:srgbClr val="F5EC00"/>
                </a:solidFill>
                <a:latin typeface="Arial Narrow"/>
                <a:cs typeface="Arial Narrow"/>
              </a:rPr>
              <a:t>enterin</a:t>
            </a:r>
            <a:r>
              <a:rPr sz="5450" dirty="0">
                <a:solidFill>
                  <a:srgbClr val="F5EC00"/>
                </a:solidFill>
                <a:latin typeface="Arial Narrow"/>
                <a:cs typeface="Arial Narrow"/>
              </a:rPr>
              <a:t>g </a:t>
            </a:r>
            <a:r>
              <a:rPr sz="5450" spc="-5" dirty="0">
                <a:solidFill>
                  <a:srgbClr val="F5EC00"/>
                </a:solidFill>
                <a:latin typeface="Arial Narrow"/>
                <a:cs typeface="Arial Narrow"/>
              </a:rPr>
              <a:t>college</a:t>
            </a:r>
            <a:endParaRPr sz="5450">
              <a:latin typeface="Arial Narrow"/>
              <a:cs typeface="Arial Narrow"/>
            </a:endParaRPr>
          </a:p>
          <a:p>
            <a:pPr algn="ctr">
              <a:lnSpc>
                <a:spcPts val="6095"/>
              </a:lnSpc>
              <a:spcBef>
                <a:spcPts val="2870"/>
              </a:spcBef>
            </a:pPr>
            <a:r>
              <a:rPr sz="51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Critical to</a:t>
            </a:r>
            <a:r>
              <a:rPr sz="51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1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College</a:t>
            </a:r>
            <a:r>
              <a:rPr sz="51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1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7073" y="6803721"/>
            <a:ext cx="477583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Advancing Student Success in the California Community Colleges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2221" y="7010530"/>
            <a:ext cx="661035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Recommendations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California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ce,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p.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27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567" y="955486"/>
            <a:ext cx="880618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f </a:t>
            </a: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Guidanc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95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s Key</a:t>
            </a:r>
            <a:r>
              <a:rPr sz="4950" spc="-5" dirty="0">
                <a:solidFill>
                  <a:srgbClr val="FFFFFF"/>
                </a:solidFill>
                <a:latin typeface="Arial Narrow"/>
                <a:cs typeface="Arial Narrow"/>
              </a:rPr>
              <a:t> t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o Student</a:t>
            </a:r>
            <a:r>
              <a:rPr sz="495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950" dirty="0">
                <a:solidFill>
                  <a:srgbClr val="FFFFFF"/>
                </a:solidFill>
                <a:latin typeface="Arial Narrow"/>
                <a:cs typeface="Arial Narrow"/>
              </a:rPr>
              <a:t>Success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314" y="2290545"/>
            <a:ext cx="37274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55"/>
              </a:lnSpc>
            </a:pPr>
            <a:r>
              <a:rPr sz="5650" i="1" dirty="0">
                <a:solidFill>
                  <a:srgbClr val="FFF76B"/>
                </a:solidFill>
                <a:latin typeface="Times New Roman"/>
                <a:cs typeface="Times New Roman"/>
              </a:rPr>
              <a:t>A</a:t>
            </a:r>
            <a:r>
              <a:rPr sz="5650" i="1" spc="-100" dirty="0">
                <a:solidFill>
                  <a:srgbClr val="FFF76B"/>
                </a:solidFill>
                <a:latin typeface="Times New Roman"/>
                <a:cs typeface="Times New Roman"/>
              </a:rPr>
              <a:t> </a:t>
            </a:r>
            <a:r>
              <a:rPr sz="5650" i="1" dirty="0">
                <a:solidFill>
                  <a:srgbClr val="FFF76B"/>
                </a:solidFill>
                <a:latin typeface="Times New Roman"/>
                <a:cs typeface="Times New Roman"/>
              </a:rPr>
              <a:t>new </a:t>
            </a:r>
            <a:r>
              <a:rPr sz="5650" i="1" spc="-5" dirty="0">
                <a:solidFill>
                  <a:srgbClr val="FFF76B"/>
                </a:solidFill>
                <a:latin typeface="Times New Roman"/>
                <a:cs typeface="Times New Roman"/>
              </a:rPr>
              <a:t>model</a:t>
            </a:r>
            <a:endParaRPr sz="5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435" y="3180363"/>
            <a:ext cx="7755890" cy="320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650" i="1" dirty="0">
                <a:solidFill>
                  <a:srgbClr val="FFF76B"/>
                </a:solidFill>
                <a:latin typeface="Times New Roman"/>
                <a:cs typeface="Times New Roman"/>
              </a:rPr>
              <a:t>for</a:t>
            </a:r>
            <a:r>
              <a:rPr sz="5650" i="1" spc="-5" dirty="0">
                <a:solidFill>
                  <a:srgbClr val="FFF76B"/>
                </a:solidFill>
                <a:latin typeface="Times New Roman"/>
                <a:cs typeface="Times New Roman"/>
              </a:rPr>
              <a:t> </a:t>
            </a:r>
            <a:r>
              <a:rPr sz="5650" i="1" dirty="0">
                <a:solidFill>
                  <a:srgbClr val="FFF76B"/>
                </a:solidFill>
                <a:latin typeface="Times New Roman"/>
                <a:cs typeface="Times New Roman"/>
              </a:rPr>
              <a:t>delivery</a:t>
            </a:r>
            <a:r>
              <a:rPr sz="5650" i="1" spc="5" dirty="0">
                <a:solidFill>
                  <a:srgbClr val="FFF76B"/>
                </a:solidFill>
                <a:latin typeface="Times New Roman"/>
                <a:cs typeface="Times New Roman"/>
              </a:rPr>
              <a:t> </a:t>
            </a:r>
            <a:r>
              <a:rPr sz="5650" i="1" dirty="0">
                <a:solidFill>
                  <a:srgbClr val="FFF76B"/>
                </a:solidFill>
                <a:latin typeface="Times New Roman"/>
                <a:cs typeface="Times New Roman"/>
              </a:rPr>
              <a:t>of guidance:</a:t>
            </a:r>
            <a:endParaRPr sz="56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5200"/>
              </a:lnSpc>
              <a:spcBef>
                <a:spcPts val="4390"/>
              </a:spcBef>
            </a:pPr>
            <a:r>
              <a:rPr sz="6000" b="1" dirty="0">
                <a:solidFill>
                  <a:srgbClr val="00FDFF"/>
                </a:solidFill>
                <a:latin typeface="Arial Narrow"/>
                <a:cs typeface="Arial Narrow"/>
              </a:rPr>
              <a:t>Comprehensive</a:t>
            </a:r>
            <a:r>
              <a:rPr sz="6000" b="1" spc="-25" dirty="0">
                <a:solidFill>
                  <a:srgbClr val="00FDFF"/>
                </a:solidFill>
                <a:latin typeface="Arial Narrow"/>
                <a:cs typeface="Arial Narrow"/>
              </a:rPr>
              <a:t> </a:t>
            </a:r>
            <a:r>
              <a:rPr sz="6000" b="1" spc="-5" dirty="0">
                <a:solidFill>
                  <a:srgbClr val="00FDFF"/>
                </a:solidFill>
                <a:latin typeface="Arial Narrow"/>
                <a:cs typeface="Arial Narrow"/>
              </a:rPr>
              <a:t>Guidance i</a:t>
            </a:r>
            <a:r>
              <a:rPr sz="6000" b="1" dirty="0">
                <a:solidFill>
                  <a:srgbClr val="00FDFF"/>
                </a:solidFill>
                <a:latin typeface="Arial Narrow"/>
                <a:cs typeface="Arial Narrow"/>
              </a:rPr>
              <a:t>n the Classroom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28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404" rIns="0" bIns="0" rtlCol="0">
            <a:spAutoFit/>
          </a:bodyPr>
          <a:lstStyle/>
          <a:p>
            <a:pPr marL="347345">
              <a:lnSpc>
                <a:spcPct val="100000"/>
              </a:lnSpc>
            </a:pPr>
            <a:r>
              <a:rPr sz="4800" i="0" spc="-5" dirty="0">
                <a:solidFill>
                  <a:srgbClr val="FFFFFF"/>
                </a:solidFill>
                <a:latin typeface="Arial"/>
                <a:cs typeface="Arial"/>
              </a:rPr>
              <a:t>Redesig</a:t>
            </a:r>
            <a:r>
              <a:rPr sz="4800" i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800" i="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i="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4800" i="0" spc="-5" dirty="0">
                <a:solidFill>
                  <a:srgbClr val="FFFFFF"/>
                </a:solidFill>
                <a:latin typeface="Arial"/>
                <a:cs typeface="Arial"/>
              </a:rPr>
              <a:t>Colleges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769" y="2782249"/>
            <a:ext cx="8526780" cy="321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dirty="0">
                <a:solidFill>
                  <a:srgbClr val="FFF76B"/>
                </a:solidFill>
                <a:latin typeface="Palatino Linotype"/>
                <a:cs typeface="Palatino Linotype"/>
              </a:rPr>
              <a:t>In</a:t>
            </a:r>
            <a:r>
              <a:rPr sz="2950" i="1" spc="5" dirty="0">
                <a:solidFill>
                  <a:srgbClr val="FFF76B"/>
                </a:solidFill>
                <a:latin typeface="Palatino Linotype"/>
                <a:cs typeface="Palatino Linotype"/>
              </a:rPr>
              <a:t> </a:t>
            </a:r>
            <a:r>
              <a:rPr sz="2950" i="1" dirty="0">
                <a:solidFill>
                  <a:srgbClr val="FFF76B"/>
                </a:solidFill>
                <a:latin typeface="Palatino Linotype"/>
                <a:cs typeface="Palatino Linotype"/>
              </a:rPr>
              <a:t>the</a:t>
            </a:r>
            <a:r>
              <a:rPr sz="2950" i="1" spc="5" dirty="0">
                <a:solidFill>
                  <a:srgbClr val="FFF76B"/>
                </a:solidFill>
                <a:latin typeface="Palatino Linotype"/>
                <a:cs typeface="Palatino Linotype"/>
              </a:rPr>
              <a:t> </a:t>
            </a:r>
            <a:r>
              <a:rPr sz="2950" i="1" dirty="0">
                <a:solidFill>
                  <a:srgbClr val="FFF76B"/>
                </a:solidFill>
                <a:latin typeface="Palatino Linotype"/>
                <a:cs typeface="Palatino Linotype"/>
              </a:rPr>
              <a:t>“Reimagined”</a:t>
            </a:r>
            <a:r>
              <a:rPr sz="2950" i="1" spc="5" dirty="0">
                <a:solidFill>
                  <a:srgbClr val="FFF76B"/>
                </a:solidFill>
                <a:latin typeface="Palatino Linotype"/>
                <a:cs typeface="Palatino Linotype"/>
              </a:rPr>
              <a:t> </a:t>
            </a:r>
            <a:r>
              <a:rPr sz="2950" i="1" dirty="0">
                <a:solidFill>
                  <a:srgbClr val="FFF76B"/>
                </a:solidFill>
                <a:latin typeface="Palatino Linotype"/>
                <a:cs typeface="Palatino Linotype"/>
              </a:rPr>
              <a:t>Community</a:t>
            </a:r>
            <a:r>
              <a:rPr sz="2950" i="1" spc="5" dirty="0">
                <a:solidFill>
                  <a:srgbClr val="FFF76B"/>
                </a:solidFill>
                <a:latin typeface="Palatino Linotype"/>
                <a:cs typeface="Palatino Linotype"/>
              </a:rPr>
              <a:t> </a:t>
            </a:r>
            <a:r>
              <a:rPr sz="2950" i="1" dirty="0">
                <a:solidFill>
                  <a:srgbClr val="FFF76B"/>
                </a:solidFill>
                <a:latin typeface="Palatino Linotype"/>
                <a:cs typeface="Palatino Linotype"/>
              </a:rPr>
              <a:t>College:</a:t>
            </a:r>
            <a:endParaRPr sz="2950">
              <a:latin typeface="Palatino Linotype"/>
              <a:cs typeface="Palatino Linotype"/>
            </a:endParaRPr>
          </a:p>
          <a:p>
            <a:pPr marL="12700" marR="5080">
              <a:lnSpc>
                <a:spcPct val="108900"/>
              </a:lnSpc>
              <a:spcBef>
                <a:spcPts val="1675"/>
              </a:spcBef>
            </a:pPr>
            <a:r>
              <a:rPr sz="3900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“</a:t>
            </a:r>
            <a:r>
              <a:rPr sz="3900" b="1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Al</a:t>
            </a:r>
            <a:r>
              <a:rPr sz="3900" b="1" i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l</a:t>
            </a:r>
            <a:r>
              <a:rPr sz="39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most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students</a:t>
            </a:r>
            <a:r>
              <a:rPr sz="3900" b="1" i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would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complete a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5EC00"/>
                </a:solidFill>
                <a:latin typeface="Palatino Linotype"/>
                <a:cs typeface="Palatino Linotype"/>
              </a:rPr>
              <a:t>student</a:t>
            </a:r>
            <a:r>
              <a:rPr sz="3900" b="1" i="1" spc="-15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5EC00"/>
                </a:solidFill>
                <a:latin typeface="Palatino Linotype"/>
                <a:cs typeface="Palatino Linotype"/>
              </a:rPr>
              <a:t>success</a:t>
            </a:r>
            <a:r>
              <a:rPr sz="3900" b="1" i="1" spc="-10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5EC00"/>
                </a:solidFill>
                <a:latin typeface="Palatino Linotype"/>
                <a:cs typeface="Palatino Linotype"/>
              </a:rPr>
              <a:t>course</a:t>
            </a:r>
            <a:r>
              <a:rPr sz="3900" b="1" i="1" spc="-10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5EC00"/>
                </a:solidFill>
                <a:latin typeface="Palatino Linotype"/>
                <a:cs typeface="Palatino Linotype"/>
              </a:rPr>
              <a:t>in</a:t>
            </a:r>
            <a:r>
              <a:rPr sz="3900" b="1" i="1" spc="-5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5EC00"/>
                </a:solidFill>
                <a:latin typeface="Palatino Linotype"/>
                <a:cs typeface="Palatino Linotype"/>
              </a:rPr>
              <a:t>thei</a:t>
            </a:r>
            <a:r>
              <a:rPr sz="3900" b="1" i="1" spc="-20" dirty="0">
                <a:solidFill>
                  <a:srgbClr val="F5EC00"/>
                </a:solidFill>
                <a:latin typeface="Palatino Linotype"/>
                <a:cs typeface="Palatino Linotype"/>
              </a:rPr>
              <a:t>r</a:t>
            </a:r>
            <a:r>
              <a:rPr sz="3900" b="1" i="1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60" dirty="0">
                <a:solidFill>
                  <a:srgbClr val="F5EC00"/>
                </a:solidFill>
                <a:latin typeface="Palatino Linotype"/>
                <a:cs typeface="Palatino Linotype"/>
              </a:rPr>
              <a:t>first</a:t>
            </a:r>
            <a:r>
              <a:rPr sz="3900" b="1" i="1" spc="-40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5EC00"/>
                </a:solidFill>
                <a:latin typeface="Palatino Linotype"/>
                <a:cs typeface="Palatino Linotype"/>
              </a:rPr>
              <a:t>term</a:t>
            </a:r>
            <a:r>
              <a:rPr sz="3900" b="1" i="1" spc="-5" dirty="0">
                <a:solidFill>
                  <a:srgbClr val="F5EC00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an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enter</a:t>
            </a:r>
            <a:r>
              <a:rPr sz="39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structu</a:t>
            </a:r>
            <a:r>
              <a:rPr sz="3900" b="1" i="1" spc="-9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ed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3900" b="1" i="1" spc="-9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ogra</a:t>
            </a:r>
            <a:r>
              <a:rPr sz="3900" b="1" i="1" spc="-3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39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3900" b="1" i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study</a:t>
            </a:r>
            <a:r>
              <a:rPr sz="39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soon</a:t>
            </a:r>
            <a:r>
              <a:rPr sz="3900" b="1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3900" b="1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3900" b="1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00" b="1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possible.”</a:t>
            </a:r>
            <a:endParaRPr sz="39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4704" y="6795405"/>
            <a:ext cx="441007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American</a:t>
            </a:r>
            <a:r>
              <a:rPr sz="1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Colleges.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(2012,</a:t>
            </a:r>
            <a:r>
              <a:rPr sz="1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April).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4100" y="584200"/>
            <a:ext cx="20828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3892" y="7002214"/>
            <a:ext cx="844105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Reclaiming the</a:t>
            </a:r>
            <a:r>
              <a:rPr sz="1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American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eam:</a:t>
            </a:r>
            <a:r>
              <a:rPr sz="1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eport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f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om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21st-Century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Futu</a:t>
            </a:r>
            <a:r>
              <a:rPr sz="14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Colleges.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29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5896" y="855449"/>
            <a:ext cx="7073265" cy="168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550" spc="-20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3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spc="-25" dirty="0">
                <a:solidFill>
                  <a:srgbClr val="FFFFFF"/>
                </a:solidFill>
                <a:latin typeface="Arial"/>
                <a:cs typeface="Arial"/>
              </a:rPr>
              <a:t>abou</a:t>
            </a:r>
            <a:r>
              <a:rPr sz="355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spc="-2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3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50" spc="-20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35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50" spc="-229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55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550">
              <a:latin typeface="Arial"/>
              <a:cs typeface="Arial"/>
            </a:endParaRPr>
          </a:p>
          <a:p>
            <a:pPr marL="12700" marR="5080" algn="ctr">
              <a:lnSpc>
                <a:spcPts val="4110"/>
              </a:lnSpc>
              <a:spcBef>
                <a:spcPts val="1380"/>
              </a:spcBef>
            </a:pPr>
            <a:r>
              <a:rPr sz="3550" spc="-15" dirty="0">
                <a:solidFill>
                  <a:srgbClr val="FFF76B"/>
                </a:solidFill>
                <a:latin typeface="Arial"/>
                <a:cs typeface="Arial"/>
              </a:rPr>
              <a:t>In</a:t>
            </a:r>
            <a:r>
              <a:rPr sz="3550" spc="-5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30" dirty="0">
                <a:solidFill>
                  <a:srgbClr val="FFF76B"/>
                </a:solidFill>
                <a:latin typeface="Arial"/>
                <a:cs typeface="Arial"/>
              </a:rPr>
              <a:t>wha</a:t>
            </a:r>
            <a:r>
              <a:rPr sz="3550" spc="-10" dirty="0">
                <a:solidFill>
                  <a:srgbClr val="FFF76B"/>
                </a:solidFill>
                <a:latin typeface="Arial"/>
                <a:cs typeface="Arial"/>
              </a:rPr>
              <a:t>t</a:t>
            </a:r>
            <a:r>
              <a:rPr sz="3550" spc="-5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25" dirty="0">
                <a:solidFill>
                  <a:srgbClr val="FFF76B"/>
                </a:solidFill>
                <a:latin typeface="Arial"/>
                <a:cs typeface="Arial"/>
              </a:rPr>
              <a:t>orde</a:t>
            </a:r>
            <a:r>
              <a:rPr sz="3550" spc="-15" dirty="0">
                <a:solidFill>
                  <a:srgbClr val="FFF76B"/>
                </a:solidFill>
                <a:latin typeface="Arial"/>
                <a:cs typeface="Arial"/>
              </a:rPr>
              <a:t>r</a:t>
            </a:r>
            <a:r>
              <a:rPr sz="3550" spc="-5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25" dirty="0">
                <a:solidFill>
                  <a:srgbClr val="FFF76B"/>
                </a:solidFill>
                <a:latin typeface="Arial"/>
                <a:cs typeface="Arial"/>
              </a:rPr>
              <a:t>d</a:t>
            </a:r>
            <a:r>
              <a:rPr sz="3550" spc="-20" dirty="0">
                <a:solidFill>
                  <a:srgbClr val="FFF76B"/>
                </a:solidFill>
                <a:latin typeface="Arial"/>
                <a:cs typeface="Arial"/>
              </a:rPr>
              <a:t>o</a:t>
            </a:r>
            <a:r>
              <a:rPr sz="3550" spc="-5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20" dirty="0">
                <a:solidFill>
                  <a:srgbClr val="FFF76B"/>
                </a:solidFill>
                <a:latin typeface="Arial"/>
                <a:cs typeface="Arial"/>
              </a:rPr>
              <a:t>most</a:t>
            </a:r>
            <a:r>
              <a:rPr sz="3550" spc="-5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25" dirty="0">
                <a:solidFill>
                  <a:srgbClr val="FFF76B"/>
                </a:solidFill>
                <a:latin typeface="Arial"/>
                <a:cs typeface="Arial"/>
              </a:rPr>
              <a:t>peopl</a:t>
            </a:r>
            <a:r>
              <a:rPr sz="3550" spc="-20" dirty="0">
                <a:solidFill>
                  <a:srgbClr val="FFF76B"/>
                </a:solidFill>
                <a:latin typeface="Arial"/>
                <a:cs typeface="Arial"/>
              </a:rPr>
              <a:t>e</a:t>
            </a:r>
            <a:r>
              <a:rPr sz="3550" spc="-5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25" dirty="0">
                <a:solidFill>
                  <a:srgbClr val="FFF76B"/>
                </a:solidFill>
                <a:latin typeface="Arial"/>
                <a:cs typeface="Arial"/>
              </a:rPr>
              <a:t>make</a:t>
            </a:r>
            <a:r>
              <a:rPr sz="3550" spc="-20" dirty="0">
                <a:solidFill>
                  <a:srgbClr val="FFF76B"/>
                </a:solidFill>
                <a:latin typeface="Arial"/>
                <a:cs typeface="Arial"/>
              </a:rPr>
              <a:t> these</a:t>
            </a:r>
            <a:r>
              <a:rPr sz="3550" spc="-10" dirty="0">
                <a:solidFill>
                  <a:srgbClr val="FFF76B"/>
                </a:solidFill>
                <a:latin typeface="Arial"/>
                <a:cs typeface="Arial"/>
              </a:rPr>
              <a:t> </a:t>
            </a:r>
            <a:r>
              <a:rPr sz="3550" spc="-20" dirty="0">
                <a:solidFill>
                  <a:srgbClr val="FFF76B"/>
                </a:solidFill>
                <a:latin typeface="Arial"/>
                <a:cs typeface="Arial"/>
              </a:rPr>
              <a:t>choices?</a:t>
            </a:r>
            <a:endParaRPr sz="3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9666" rIns="0" bIns="0" rtlCol="0">
            <a:spAutoFit/>
          </a:bodyPr>
          <a:lstStyle/>
          <a:p>
            <a:pPr marL="394970" marR="1097280" indent="3129280">
              <a:lnSpc>
                <a:spcPct val="124100"/>
              </a:lnSpc>
            </a:pPr>
            <a:r>
              <a:rPr sz="7750" b="1" i="0" spc="465" dirty="0">
                <a:solidFill>
                  <a:srgbClr val="73FDFF"/>
                </a:solidFill>
                <a:latin typeface="Calibri"/>
                <a:cs typeface="Calibri"/>
              </a:rPr>
              <a:t>MAJOR </a:t>
            </a:r>
            <a:r>
              <a:rPr sz="7750" b="1" i="0" spc="260" dirty="0">
                <a:solidFill>
                  <a:srgbClr val="73FDFF"/>
                </a:solidFill>
                <a:latin typeface="Calibri"/>
                <a:cs typeface="Calibri"/>
              </a:rPr>
              <a:t>COLLEGE</a:t>
            </a:r>
            <a:endParaRPr sz="7750">
              <a:latin typeface="Calibri"/>
              <a:cs typeface="Calibri"/>
            </a:endParaRPr>
          </a:p>
          <a:p>
            <a:pPr marL="4476750">
              <a:lnSpc>
                <a:spcPct val="100000"/>
              </a:lnSpc>
              <a:spcBef>
                <a:spcPts val="1670"/>
              </a:spcBef>
            </a:pPr>
            <a:r>
              <a:rPr sz="7750" b="1" i="0" spc="350" dirty="0">
                <a:solidFill>
                  <a:srgbClr val="73FDFF"/>
                </a:solidFill>
                <a:latin typeface="Calibri"/>
                <a:cs typeface="Calibri"/>
              </a:rPr>
              <a:t>C</a:t>
            </a:r>
            <a:r>
              <a:rPr sz="7750" b="1" i="0" spc="240" dirty="0">
                <a:solidFill>
                  <a:srgbClr val="73FDFF"/>
                </a:solidFill>
                <a:latin typeface="Calibri"/>
                <a:cs typeface="Calibri"/>
              </a:rPr>
              <a:t>A</a:t>
            </a:r>
            <a:r>
              <a:rPr sz="7750" b="1" i="0" spc="69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r>
              <a:rPr sz="7750" b="1" i="0" spc="200" dirty="0">
                <a:solidFill>
                  <a:srgbClr val="73FDFF"/>
                </a:solidFill>
                <a:latin typeface="Calibri"/>
                <a:cs typeface="Calibri"/>
              </a:rPr>
              <a:t>EE</a:t>
            </a:r>
            <a:r>
              <a:rPr sz="7750" b="1" i="0" spc="30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endParaRPr sz="7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3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552" y="1947024"/>
            <a:ext cx="7828915" cy="498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4500" b="1" spc="-5" dirty="0">
                <a:solidFill>
                  <a:srgbClr val="73FDFF"/>
                </a:solidFill>
                <a:latin typeface="Arial"/>
                <a:cs typeface="Arial"/>
              </a:rPr>
              <a:t>eithe</a:t>
            </a:r>
            <a:r>
              <a:rPr sz="4500" b="1" dirty="0">
                <a:solidFill>
                  <a:srgbClr val="73FDFF"/>
                </a:solidFill>
                <a:latin typeface="Arial"/>
                <a:cs typeface="Arial"/>
              </a:rPr>
              <a:t>r</a:t>
            </a:r>
            <a:r>
              <a:rPr sz="4500" b="1" spc="-385" dirty="0">
                <a:solidFill>
                  <a:srgbClr val="73FD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4500" b="1" dirty="0">
                <a:solidFill>
                  <a:srgbClr val="FFFB00"/>
                </a:solidFill>
                <a:latin typeface="Arial"/>
                <a:cs typeface="Arial"/>
              </a:rPr>
              <a:t>Freshman</a:t>
            </a:r>
            <a:r>
              <a:rPr sz="4500" b="1" spc="-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4500" b="1" spc="-250" dirty="0">
                <a:solidFill>
                  <a:srgbClr val="FFFB00"/>
                </a:solidFill>
                <a:latin typeface="Arial"/>
                <a:cs typeface="Arial"/>
              </a:rPr>
              <a:t>T</a:t>
            </a:r>
            <a:r>
              <a:rPr sz="4500" b="1" spc="-5" dirty="0">
                <a:solidFill>
                  <a:srgbClr val="FFFB00"/>
                </a:solidFill>
                <a:latin typeface="Arial"/>
                <a:cs typeface="Arial"/>
              </a:rPr>
              <a:t>ransitio</a:t>
            </a:r>
            <a:r>
              <a:rPr sz="4500" b="1" dirty="0">
                <a:solidFill>
                  <a:srgbClr val="FFFB00"/>
                </a:solidFill>
                <a:latin typeface="Arial"/>
                <a:cs typeface="Arial"/>
              </a:rPr>
              <a:t>n</a:t>
            </a:r>
            <a:r>
              <a:rPr sz="4500" b="1" spc="2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D6D6D6"/>
                </a:solidFill>
                <a:latin typeface="Arial"/>
                <a:cs typeface="Arial"/>
              </a:rPr>
              <a:t>Course</a:t>
            </a:r>
            <a:endParaRPr sz="4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culminates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3400" b="1" spc="-25" dirty="0">
                <a:solidFill>
                  <a:srgbClr val="FFFB00"/>
                </a:solidFill>
                <a:latin typeface="Arial"/>
                <a:cs typeface="Arial"/>
              </a:rPr>
              <a:t>10-yea</a:t>
            </a:r>
            <a:r>
              <a:rPr sz="3400" b="1" spc="-15" dirty="0">
                <a:solidFill>
                  <a:srgbClr val="FFFB00"/>
                </a:solidFill>
                <a:latin typeface="Arial"/>
                <a:cs typeface="Arial"/>
              </a:rPr>
              <a:t>r</a:t>
            </a:r>
            <a:r>
              <a:rPr sz="3400" b="1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FFFB00"/>
                </a:solidFill>
                <a:latin typeface="Arial"/>
                <a:cs typeface="Arial"/>
              </a:rPr>
              <a:t>Caree</a:t>
            </a:r>
            <a:r>
              <a:rPr sz="3400" b="1" spc="-15" dirty="0">
                <a:solidFill>
                  <a:srgbClr val="FFFB00"/>
                </a:solidFill>
                <a:latin typeface="Arial"/>
                <a:cs typeface="Arial"/>
              </a:rPr>
              <a:t>r</a:t>
            </a:r>
            <a:r>
              <a:rPr sz="3400" b="1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FFFB00"/>
                </a:solidFill>
                <a:latin typeface="Arial"/>
                <a:cs typeface="Arial"/>
              </a:rPr>
              <a:t>and</a:t>
            </a:r>
            <a:r>
              <a:rPr sz="3400" b="1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FFFB00"/>
                </a:solidFill>
                <a:latin typeface="Arial"/>
                <a:cs typeface="Arial"/>
              </a:rPr>
              <a:t>Education</a:t>
            </a:r>
            <a:r>
              <a:rPr sz="3400" b="1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FFFB00"/>
                </a:solidFill>
                <a:latin typeface="Arial"/>
                <a:cs typeface="Arial"/>
              </a:rPr>
              <a:t>Plan</a:t>
            </a:r>
            <a:endParaRPr sz="3400">
              <a:latin typeface="Arial"/>
              <a:cs typeface="Arial"/>
            </a:endParaRPr>
          </a:p>
          <a:p>
            <a:pPr marL="1143000" marR="1135380" indent="1810385">
              <a:lnSpc>
                <a:spcPct val="104099"/>
              </a:lnSpc>
              <a:spcBef>
                <a:spcPts val="850"/>
              </a:spcBef>
            </a:pP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durin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the freshman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73FDFF"/>
                </a:solidFill>
                <a:latin typeface="Arial"/>
                <a:cs typeface="Arial"/>
              </a:rPr>
              <a:t>hig</a:t>
            </a:r>
            <a:r>
              <a:rPr sz="3400" spc="-20" dirty="0">
                <a:solidFill>
                  <a:srgbClr val="73FDFF"/>
                </a:solidFill>
                <a:latin typeface="Arial"/>
                <a:cs typeface="Arial"/>
              </a:rPr>
              <a:t>h</a:t>
            </a:r>
            <a:r>
              <a:rPr sz="3400" dirty="0">
                <a:solidFill>
                  <a:srgbClr val="73FD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73FDFF"/>
                </a:solidFill>
                <a:latin typeface="Arial"/>
                <a:cs typeface="Arial"/>
              </a:rPr>
              <a:t>school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ts val="5360"/>
              </a:lnSpc>
              <a:spcBef>
                <a:spcPts val="200"/>
              </a:spcBef>
            </a:pPr>
            <a:r>
              <a:rPr sz="4500" b="1" spc="-5" dirty="0">
                <a:solidFill>
                  <a:srgbClr val="FFFFFF"/>
                </a:solidFill>
                <a:latin typeface="Arial"/>
                <a:cs typeface="Arial"/>
              </a:rPr>
              <a:t>or…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779" rIns="0" bIns="0" rtlCol="0">
            <a:spAutoFit/>
          </a:bodyPr>
          <a:lstStyle/>
          <a:p>
            <a:pPr marL="1557020">
              <a:lnSpc>
                <a:spcPts val="5325"/>
              </a:lnSpc>
            </a:pPr>
            <a:r>
              <a:rPr sz="4500" i="0" spc="-111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4500" i="0" spc="-11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500" i="0" spc="-1460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4500" i="0" spc="-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0" spc="-143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4500" i="0" spc="-15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500" i="0" spc="-9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i="0" spc="-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0" spc="-475" dirty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4500" i="0" spc="-3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0" spc="-129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4500" i="0" spc="-126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i="0" spc="-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0" spc="-133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500" i="0" spc="-1145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4500" i="0" spc="-117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i="0" spc="-3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0" spc="-670" dirty="0">
                <a:solidFill>
                  <a:srgbClr val="FFFFFF"/>
                </a:solidFill>
                <a:latin typeface="Century Gothic"/>
                <a:cs typeface="Century Gothic"/>
              </a:rPr>
              <a:t>efficient</a:t>
            </a:r>
            <a:r>
              <a:rPr sz="4500" i="0" spc="-29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500" i="0" spc="-865" dirty="0">
                <a:solidFill>
                  <a:srgbClr val="FFFFFF"/>
                </a:solidFill>
                <a:latin typeface="Century Gothic"/>
                <a:cs typeface="Century Gothic"/>
              </a:rPr>
              <a:t>y?</a:t>
            </a:r>
            <a:endParaRPr sz="45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fld id="{81D60167-4931-47E6-BA6A-407CBD079E47}" type="slidenum">
              <a:rPr spc="15" dirty="0"/>
              <a:t>30</a:t>
            </a:fld>
            <a:endParaRPr spc="1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685" y="2042630"/>
            <a:ext cx="6805295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FFFFFF"/>
                </a:solidFill>
                <a:latin typeface="Arial"/>
                <a:cs typeface="Arial"/>
              </a:rPr>
              <a:t>3-unit</a:t>
            </a:r>
            <a:endParaRPr sz="4500">
              <a:latin typeface="Arial"/>
              <a:cs typeface="Arial"/>
            </a:endParaRPr>
          </a:p>
          <a:p>
            <a:pPr algn="ctr">
              <a:lnSpc>
                <a:spcPts val="5360"/>
              </a:lnSpc>
              <a:spcBef>
                <a:spcPts val="405"/>
              </a:spcBef>
            </a:pPr>
            <a:r>
              <a:rPr sz="4500" b="1" dirty="0">
                <a:solidFill>
                  <a:srgbClr val="FFFB00"/>
                </a:solidFill>
                <a:latin typeface="Arial"/>
                <a:cs typeface="Arial"/>
              </a:rPr>
              <a:t>Student</a:t>
            </a:r>
            <a:r>
              <a:rPr sz="4500" b="1" spc="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FFFB00"/>
                </a:solidFill>
                <a:latin typeface="Arial"/>
                <a:cs typeface="Arial"/>
              </a:rPr>
              <a:t>Success</a:t>
            </a:r>
            <a:r>
              <a:rPr sz="4500" b="1" spc="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D6D6D6"/>
                </a:solidFill>
                <a:latin typeface="Arial"/>
                <a:cs typeface="Arial"/>
              </a:rPr>
              <a:t>Course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9605" y="3480986"/>
            <a:ext cx="7149465" cy="227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culminates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sz="3400" b="1" spc="-25" dirty="0">
                <a:solidFill>
                  <a:srgbClr val="FFFC41"/>
                </a:solidFill>
                <a:latin typeface="Arial"/>
                <a:cs typeface="Arial"/>
              </a:rPr>
              <a:t>10-yea</a:t>
            </a:r>
            <a:r>
              <a:rPr sz="3400" b="1" spc="-15" dirty="0">
                <a:solidFill>
                  <a:srgbClr val="FFFC41"/>
                </a:solidFill>
                <a:latin typeface="Arial"/>
                <a:cs typeface="Arial"/>
              </a:rPr>
              <a:t>r</a:t>
            </a:r>
            <a:r>
              <a:rPr sz="3400" b="1" dirty="0">
                <a:solidFill>
                  <a:srgbClr val="FFFC41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FFFC41"/>
                </a:solidFill>
                <a:latin typeface="Arial"/>
                <a:cs typeface="Arial"/>
              </a:rPr>
              <a:t>Caree</a:t>
            </a:r>
            <a:r>
              <a:rPr sz="3400" b="1" spc="-15" dirty="0">
                <a:solidFill>
                  <a:srgbClr val="FFFC41"/>
                </a:solidFill>
                <a:latin typeface="Arial"/>
                <a:cs typeface="Arial"/>
              </a:rPr>
              <a:t>r</a:t>
            </a:r>
            <a:r>
              <a:rPr sz="3400" b="1" dirty="0">
                <a:solidFill>
                  <a:srgbClr val="FFFC41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FFFC41"/>
                </a:solidFill>
                <a:latin typeface="Arial"/>
                <a:cs typeface="Arial"/>
              </a:rPr>
              <a:t>and</a:t>
            </a:r>
            <a:r>
              <a:rPr sz="3400" b="1" dirty="0">
                <a:solidFill>
                  <a:srgbClr val="FFFC41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FFFC41"/>
                </a:solidFill>
                <a:latin typeface="Arial"/>
                <a:cs typeface="Arial"/>
              </a:rPr>
              <a:t>Education</a:t>
            </a:r>
            <a:r>
              <a:rPr sz="3400" b="1" dirty="0">
                <a:solidFill>
                  <a:srgbClr val="FFFC41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FFFC41"/>
                </a:solidFill>
                <a:latin typeface="Arial"/>
                <a:cs typeface="Arial"/>
              </a:rPr>
              <a:t>Plan</a:t>
            </a:r>
            <a:endParaRPr sz="3400">
              <a:latin typeface="Arial"/>
              <a:cs typeface="Arial"/>
            </a:endParaRPr>
          </a:p>
          <a:p>
            <a:pPr marL="1223645" marR="1215390" indent="1390650">
              <a:lnSpc>
                <a:spcPct val="104099"/>
              </a:lnSpc>
              <a:spcBef>
                <a:spcPts val="850"/>
              </a:spcBef>
            </a:pP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durin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the freshman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73FDFF"/>
                </a:solidFill>
                <a:latin typeface="Arial"/>
                <a:cs typeface="Arial"/>
              </a:rPr>
              <a:t>college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fld id="{81D60167-4931-47E6-BA6A-407CBD079E47}" type="slidenum">
              <a:rPr spc="15" dirty="0"/>
              <a:t>31</a:t>
            </a:fld>
            <a:endParaRPr spc="1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1445" y="6585381"/>
            <a:ext cx="745375" cy="7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4704" y="521363"/>
            <a:ext cx="822972" cy="654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6300" y="927100"/>
            <a:ext cx="5765800" cy="186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1298" y="795473"/>
            <a:ext cx="6015446" cy="2131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600" y="1397000"/>
            <a:ext cx="2032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73446" y="1384094"/>
            <a:ext cx="1828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Verdana"/>
                <a:cs typeface="Verdana"/>
              </a:rPr>
              <a:t>TM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2407" y="3505323"/>
            <a:ext cx="5351145" cy="316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100" b="1" spc="-25" dirty="0">
                <a:solidFill>
                  <a:srgbClr val="C0C0C0"/>
                </a:solidFill>
                <a:latin typeface="Arial Narrow"/>
                <a:cs typeface="Arial Narrow"/>
              </a:rPr>
              <a:t>Step</a:t>
            </a:r>
            <a:r>
              <a:rPr sz="5100" b="1" spc="-5" dirty="0">
                <a:solidFill>
                  <a:srgbClr val="C0C0C0"/>
                </a:solidFill>
                <a:latin typeface="Arial Narrow"/>
                <a:cs typeface="Arial Narrow"/>
              </a:rPr>
              <a:t> </a:t>
            </a:r>
            <a:r>
              <a:rPr sz="5100" b="1" spc="-25" dirty="0">
                <a:solidFill>
                  <a:srgbClr val="C0C0C0"/>
                </a:solidFill>
                <a:latin typeface="Arial Narrow"/>
                <a:cs typeface="Arial Narrow"/>
              </a:rPr>
              <a:t>1:</a:t>
            </a:r>
            <a:endParaRPr sz="5100">
              <a:latin typeface="Arial Narrow"/>
              <a:cs typeface="Arial Narrow"/>
            </a:endParaRPr>
          </a:p>
          <a:p>
            <a:pPr marL="12700" marR="5080" indent="1085215">
              <a:lnSpc>
                <a:spcPts val="9840"/>
              </a:lnSpc>
              <a:spcBef>
                <a:spcPts val="525"/>
              </a:spcBef>
            </a:pPr>
            <a:r>
              <a:rPr sz="7050" b="1" dirty="0">
                <a:solidFill>
                  <a:srgbClr val="FFFFFF"/>
                </a:solidFill>
                <a:latin typeface="Arial Narrow"/>
                <a:cs typeface="Arial Narrow"/>
              </a:rPr>
              <a:t>Students </a:t>
            </a:r>
            <a:r>
              <a:rPr sz="7050" b="1" spc="-5" dirty="0">
                <a:solidFill>
                  <a:srgbClr val="FFFFFF"/>
                </a:solidFill>
                <a:latin typeface="Arial Narrow"/>
                <a:cs typeface="Arial Narrow"/>
              </a:rPr>
              <a:t>GE</a:t>
            </a:r>
            <a:r>
              <a:rPr sz="7050" b="1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705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7050" b="1" dirty="0">
                <a:solidFill>
                  <a:srgbClr val="FFFFFF"/>
                </a:solidFill>
                <a:latin typeface="Arial Narrow"/>
                <a:cs typeface="Arial Narrow"/>
              </a:rPr>
              <a:t>FOCUSED</a:t>
            </a:r>
            <a:endParaRPr sz="705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fld id="{81D60167-4931-47E6-BA6A-407CBD079E47}" type="slidenum">
              <a:rPr spc="15" dirty="0"/>
              <a:t>32</a:t>
            </a:fld>
            <a:endParaRPr spc="1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433831"/>
            <a:ext cx="9198863" cy="690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0" y="508000"/>
            <a:ext cx="5943600" cy="93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1320800"/>
            <a:ext cx="4876800" cy="374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300" y="1324013"/>
            <a:ext cx="4521200" cy="3380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5500" y="2184400"/>
            <a:ext cx="4876800" cy="375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3300" y="2196210"/>
            <a:ext cx="4524244" cy="3391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7900" y="1308100"/>
            <a:ext cx="7353300" cy="939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9"/>
              </a:lnSpc>
            </a:pPr>
            <a:r>
              <a:rPr sz="6350" i="0" spc="110" dirty="0">
                <a:solidFill>
                  <a:srgbClr val="FFFDA9"/>
                </a:solidFill>
                <a:latin typeface="Arial Unicode MS"/>
                <a:cs typeface="Arial Unicode MS"/>
              </a:rPr>
              <a:t>Dua</a:t>
            </a:r>
            <a:r>
              <a:rPr sz="6350" i="0" spc="40" dirty="0">
                <a:solidFill>
                  <a:srgbClr val="FFFDA9"/>
                </a:solidFill>
                <a:latin typeface="Arial Unicode MS"/>
                <a:cs typeface="Arial Unicode MS"/>
              </a:rPr>
              <a:t>l</a:t>
            </a:r>
            <a:r>
              <a:rPr sz="6350" i="0" spc="204" dirty="0">
                <a:solidFill>
                  <a:srgbClr val="FFFDA9"/>
                </a:solidFill>
                <a:latin typeface="Arial Unicode MS"/>
                <a:cs typeface="Arial Unicode MS"/>
              </a:rPr>
              <a:t> </a:t>
            </a:r>
            <a:r>
              <a:rPr sz="6350" i="0" spc="-200" dirty="0">
                <a:solidFill>
                  <a:srgbClr val="FFFDA9"/>
                </a:solidFill>
                <a:latin typeface="Arial Unicode MS"/>
                <a:cs typeface="Arial Unicode MS"/>
              </a:rPr>
              <a:t>En</a:t>
            </a:r>
            <a:r>
              <a:rPr sz="6350" i="0" spc="-170" dirty="0">
                <a:solidFill>
                  <a:srgbClr val="FFFDA9"/>
                </a:solidFill>
                <a:latin typeface="Arial Unicode MS"/>
                <a:cs typeface="Arial Unicode MS"/>
              </a:rPr>
              <a:t>r</a:t>
            </a:r>
            <a:r>
              <a:rPr sz="6350" i="0" spc="20" dirty="0">
                <a:solidFill>
                  <a:srgbClr val="FFFDA9"/>
                </a:solidFill>
                <a:latin typeface="Arial Unicode MS"/>
                <a:cs typeface="Arial Unicode MS"/>
              </a:rPr>
              <a:t>ollment</a:t>
            </a:r>
            <a:endParaRPr sz="6350">
              <a:latin typeface="Arial Unicode MS"/>
              <a:cs typeface="Arial Unicode MS"/>
            </a:endParaRPr>
          </a:p>
          <a:p>
            <a:pPr marL="1831339">
              <a:lnSpc>
                <a:spcPts val="6959"/>
              </a:lnSpc>
            </a:pPr>
            <a:r>
              <a:rPr sz="6350" i="0" spc="-725" dirty="0">
                <a:solidFill>
                  <a:srgbClr val="FFFDA9"/>
                </a:solidFill>
                <a:latin typeface="Arial Unicode MS"/>
                <a:cs typeface="Arial Unicode MS"/>
              </a:rPr>
              <a:t>F</a:t>
            </a:r>
            <a:r>
              <a:rPr sz="6350" i="0" spc="204" dirty="0">
                <a:solidFill>
                  <a:srgbClr val="FFFDA9"/>
                </a:solidFill>
                <a:latin typeface="Arial Unicode MS"/>
                <a:cs typeface="Arial Unicode MS"/>
              </a:rPr>
              <a:t>r</a:t>
            </a:r>
            <a:r>
              <a:rPr sz="6350" i="0" spc="-120" dirty="0">
                <a:solidFill>
                  <a:srgbClr val="FFFDA9"/>
                </a:solidFill>
                <a:latin typeface="Arial Unicode MS"/>
                <a:cs typeface="Arial Unicode MS"/>
              </a:rPr>
              <a:t>eshma</a:t>
            </a:r>
            <a:r>
              <a:rPr sz="6350" i="0" spc="-110" dirty="0">
                <a:solidFill>
                  <a:srgbClr val="FFFDA9"/>
                </a:solidFill>
                <a:latin typeface="Arial Unicode MS"/>
                <a:cs typeface="Arial Unicode MS"/>
              </a:rPr>
              <a:t>n</a:t>
            </a:r>
            <a:r>
              <a:rPr sz="6350" i="0" spc="215" dirty="0">
                <a:solidFill>
                  <a:srgbClr val="FFFDA9"/>
                </a:solidFill>
                <a:latin typeface="Arial Unicode MS"/>
                <a:cs typeface="Arial Unicode MS"/>
              </a:rPr>
              <a:t> </a:t>
            </a:r>
            <a:r>
              <a:rPr sz="6350" i="0" spc="-1035" dirty="0">
                <a:solidFill>
                  <a:srgbClr val="FFFDA9"/>
                </a:solidFill>
                <a:latin typeface="Arial Unicode MS"/>
                <a:cs typeface="Arial Unicode MS"/>
              </a:rPr>
              <a:t>T</a:t>
            </a:r>
            <a:r>
              <a:rPr sz="6350" i="0" spc="204" dirty="0">
                <a:solidFill>
                  <a:srgbClr val="FFFDA9"/>
                </a:solidFill>
                <a:latin typeface="Arial Unicode MS"/>
                <a:cs typeface="Arial Unicode MS"/>
              </a:rPr>
              <a:t>r</a:t>
            </a:r>
            <a:r>
              <a:rPr sz="6350" i="0" spc="25" dirty="0">
                <a:solidFill>
                  <a:srgbClr val="FFFDA9"/>
                </a:solidFill>
                <a:latin typeface="Arial Unicode MS"/>
                <a:cs typeface="Arial Unicode MS"/>
              </a:rPr>
              <a:t>ansition</a:t>
            </a:r>
            <a:endParaRPr sz="635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794" y="4929078"/>
            <a:ext cx="8573135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785" marR="4577715" indent="-553720">
              <a:lnSpc>
                <a:spcPct val="108900"/>
              </a:lnSpc>
            </a:pP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00" b="1" spc="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0" b="1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3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b="1" spc="9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00" b="1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b="1" spc="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Cit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80" dirty="0">
                <a:solidFill>
                  <a:srgbClr val="FFFFFF"/>
                </a:solidFill>
                <a:latin typeface="Calibri"/>
                <a:cs typeface="Calibri"/>
              </a:rPr>
              <a:t>Colle</a:t>
            </a:r>
            <a:r>
              <a:rPr sz="2600" b="1" spc="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00" b="1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8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20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00" b="1" spc="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b="1" spc="1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hip</a:t>
            </a:r>
            <a:r>
              <a:rPr sz="26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00" b="1" spc="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600">
              <a:latin typeface="Calibri"/>
              <a:cs typeface="Calibri"/>
            </a:endParaRPr>
          </a:p>
          <a:p>
            <a:pPr marL="4577715">
              <a:lnSpc>
                <a:spcPct val="100000"/>
              </a:lnSpc>
              <a:spcBef>
                <a:spcPts val="325"/>
              </a:spcBef>
            </a:pP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2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1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11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2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1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5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2800" b="1" spc="1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1770"/>
              </a:spcBef>
            </a:pPr>
            <a:r>
              <a:rPr sz="4750" u="heavy" spc="-158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ww</a:t>
            </a:r>
            <a:r>
              <a:rPr sz="4750" u="heavy" spc="-1700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w</a:t>
            </a:r>
            <a:r>
              <a:rPr sz="4750" u="heavy" spc="-994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.what</a:t>
            </a:r>
            <a:r>
              <a:rPr sz="4750" u="heavy" spc="-153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w</a:t>
            </a:r>
            <a:r>
              <a:rPr sz="4750" u="heavy" spc="-100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o</a:t>
            </a:r>
            <a:r>
              <a:rPr sz="4750" u="heavy" spc="-45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r</a:t>
            </a:r>
            <a:r>
              <a:rPr sz="4750" u="heavy" spc="-51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k</a:t>
            </a:r>
            <a:r>
              <a:rPr sz="4750" u="heavy" spc="-1200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sca</a:t>
            </a:r>
            <a:r>
              <a:rPr sz="4750" u="heavy" spc="-16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r</a:t>
            </a:r>
            <a:r>
              <a:rPr sz="4750" u="heavy" spc="-117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ee</a:t>
            </a:r>
            <a:r>
              <a:rPr sz="4750" u="heavy" spc="-53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r</a:t>
            </a:r>
            <a:r>
              <a:rPr sz="4750" u="heavy" spc="-175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c</a:t>
            </a:r>
            <a:r>
              <a:rPr sz="4750" u="heavy" spc="-100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hoices.com/</a:t>
            </a:r>
            <a:r>
              <a:rPr sz="4750" u="heavy" spc="-124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d</a:t>
            </a:r>
            <a:r>
              <a:rPr sz="4750" u="heavy" spc="-114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e</a:t>
            </a:r>
            <a:r>
              <a:rPr sz="4750" u="heavy" spc="-445" dirty="0">
                <a:solidFill>
                  <a:srgbClr val="B7DCF8"/>
                </a:solidFill>
                <a:latin typeface="Century Gothic"/>
                <a:cs typeface="Century Gothic"/>
                <a:hlinkClick r:id="rId10"/>
              </a:rPr>
              <a:t>f</a:t>
            </a:r>
            <a:r>
              <a:rPr sz="4750" u="heavy" spc="-690" dirty="0">
                <a:solidFill>
                  <a:srgbClr val="B7DCF8"/>
                </a:solidFill>
                <a:latin typeface="Century Gothic"/>
                <a:cs typeface="Century Gothic"/>
              </a:rPr>
              <a:t>t.html</a:t>
            </a:r>
            <a:endParaRPr sz="47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fld id="{81D60167-4931-47E6-BA6A-407CBD079E47}" type="slidenum">
              <a:rPr spc="15" dirty="0"/>
              <a:t>33</a:t>
            </a:fld>
            <a:endParaRPr spc="1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0" y="698500"/>
            <a:ext cx="77089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164" rIns="0" bIns="0" rtlCol="0">
            <a:spAutoFit/>
          </a:bodyPr>
          <a:lstStyle/>
          <a:p>
            <a:pPr marL="765175">
              <a:lnSpc>
                <a:spcPct val="100000"/>
              </a:lnSpc>
            </a:pPr>
            <a:r>
              <a:rPr sz="5100" i="0" spc="-1315" dirty="0">
                <a:solidFill>
                  <a:srgbClr val="FFFFFF"/>
                </a:solidFill>
                <a:latin typeface="Century Gothic"/>
                <a:cs typeface="Century Gothic"/>
              </a:rPr>
              <a:t>Du</a:t>
            </a:r>
            <a:r>
              <a:rPr sz="5100" i="0" spc="-13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5100" i="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85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5100" i="0" spc="-43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5100" i="0" spc="-950" dirty="0">
                <a:solidFill>
                  <a:srgbClr val="FFFFFF"/>
                </a:solidFill>
                <a:latin typeface="Century Gothic"/>
                <a:cs typeface="Century Gothic"/>
              </a:rPr>
              <a:t>ollmen</a:t>
            </a:r>
            <a:r>
              <a:rPr sz="5100" i="0" spc="-59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5100" i="0" spc="-3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73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5100" i="0" spc="-17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5100" i="0" spc="-1220" dirty="0">
                <a:solidFill>
                  <a:srgbClr val="FFFFFF"/>
                </a:solidFill>
                <a:latin typeface="Century Gothic"/>
                <a:cs typeface="Century Gothic"/>
              </a:rPr>
              <a:t>eshm</a:t>
            </a:r>
            <a:r>
              <a:rPr sz="5100" i="0" spc="-129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10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5100" i="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66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5100" i="0" spc="-16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5100" i="0" spc="-150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660" dirty="0">
                <a:solidFill>
                  <a:srgbClr val="FFFFFF"/>
                </a:solidFill>
                <a:latin typeface="Century Gothic"/>
                <a:cs typeface="Century Gothic"/>
              </a:rPr>
              <a:t>nsition</a:t>
            </a:r>
            <a:endParaRPr sz="5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0900" y="1930400"/>
            <a:ext cx="8356598" cy="469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fld id="{81D60167-4931-47E6-BA6A-407CBD079E47}" type="slidenum">
              <a:rPr spc="15" dirty="0"/>
              <a:t>34</a:t>
            </a:fld>
            <a:endParaRPr spc="1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9072" y="943667"/>
            <a:ext cx="760920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200" i="1" spc="-5" dirty="0">
                <a:solidFill>
                  <a:srgbClr val="FFFC78"/>
                </a:solidFill>
                <a:latin typeface="Arial Narrow"/>
                <a:cs typeface="Arial Narrow"/>
              </a:rPr>
              <a:t>Ge</a:t>
            </a:r>
            <a:r>
              <a:rPr sz="5200" i="1" dirty="0">
                <a:solidFill>
                  <a:srgbClr val="FFFC78"/>
                </a:solidFill>
                <a:latin typeface="Arial Narrow"/>
                <a:cs typeface="Arial Narrow"/>
              </a:rPr>
              <a:t>t</a:t>
            </a:r>
            <a:r>
              <a:rPr sz="5200" i="1" spc="10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5200" i="1" dirty="0">
                <a:solidFill>
                  <a:srgbClr val="FFFC78"/>
                </a:solidFill>
                <a:latin typeface="Arial Narrow"/>
                <a:cs typeface="Arial Narrow"/>
              </a:rPr>
              <a:t>Focused...Stay Focused!</a:t>
            </a:r>
            <a:r>
              <a:rPr sz="5200" i="1" spc="10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5250" spc="-44" baseline="26190" dirty="0">
                <a:solidFill>
                  <a:srgbClr val="D6D6D6"/>
                </a:solidFill>
                <a:latin typeface="Arial Narrow"/>
                <a:cs typeface="Arial Narrow"/>
              </a:rPr>
              <a:t>™</a:t>
            </a:r>
            <a:endParaRPr sz="5250" baseline="26190">
              <a:latin typeface="Arial Narrow"/>
              <a:cs typeface="Arial Narrow"/>
            </a:endParaRPr>
          </a:p>
          <a:p>
            <a:pPr algn="ctr">
              <a:lnSpc>
                <a:spcPts val="6170"/>
              </a:lnSpc>
              <a:spcBef>
                <a:spcPts val="409"/>
              </a:spcBef>
            </a:pPr>
            <a:r>
              <a:rPr sz="5200" dirty="0">
                <a:solidFill>
                  <a:srgbClr val="FFFFFF"/>
                </a:solidFill>
                <a:latin typeface="Arial Narrow"/>
                <a:cs typeface="Arial Narrow"/>
              </a:rPr>
              <a:t>Model</a:t>
            </a:r>
            <a:endParaRPr sz="5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50" y="3113396"/>
            <a:ext cx="7858125" cy="389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810" algn="ctr">
              <a:lnSpc>
                <a:spcPts val="5310"/>
              </a:lnSpc>
            </a:pP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ALL</a:t>
            </a:r>
            <a:r>
              <a:rPr sz="4600" spc="-1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freshme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n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tak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semester-long, comprehensiv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6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guidanc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cours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6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that culminate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46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n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developmen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t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f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an onlin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4600" spc="-5" dirty="0">
                <a:solidFill>
                  <a:srgbClr val="FFFFFF"/>
                </a:solidFill>
                <a:latin typeface="Arial Narrow"/>
                <a:cs typeface="Arial Narrow"/>
              </a:rPr>
              <a:t>10-yea</a:t>
            </a:r>
            <a:r>
              <a:rPr sz="4600" dirty="0">
                <a:solidFill>
                  <a:srgbClr val="FFFFFF"/>
                </a:solidFill>
                <a:latin typeface="Arial Narrow"/>
                <a:cs typeface="Arial Narrow"/>
              </a:rPr>
              <a:t>r Plan.</a:t>
            </a:r>
            <a:endParaRPr sz="4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515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</a:pPr>
            <a:r>
              <a:rPr sz="3250" spc="-355" dirty="0">
                <a:solidFill>
                  <a:srgbClr val="FFFBB9"/>
                </a:solidFill>
                <a:latin typeface="Century Gothic"/>
                <a:cs typeface="Century Gothic"/>
              </a:rPr>
              <a:t>In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595" dirty="0">
                <a:solidFill>
                  <a:srgbClr val="FFFBB9"/>
                </a:solidFill>
                <a:latin typeface="Century Gothic"/>
                <a:cs typeface="Century Gothic"/>
              </a:rPr>
              <a:t>th</a:t>
            </a:r>
            <a:r>
              <a:rPr sz="3250" spc="-805" dirty="0">
                <a:solidFill>
                  <a:srgbClr val="FFFBB9"/>
                </a:solidFill>
                <a:latin typeface="Century Gothic"/>
                <a:cs typeface="Century Gothic"/>
              </a:rPr>
              <a:t>e</a:t>
            </a:r>
            <a:r>
              <a:rPr sz="3250" spc="-225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680" dirty="0">
                <a:solidFill>
                  <a:srgbClr val="FFFBB9"/>
                </a:solidFill>
                <a:latin typeface="Century Gothic"/>
                <a:cs typeface="Century Gothic"/>
              </a:rPr>
              <a:t>Sa</a:t>
            </a:r>
            <a:r>
              <a:rPr sz="3250" spc="-525" dirty="0">
                <a:solidFill>
                  <a:srgbClr val="FFFBB9"/>
                </a:solidFill>
                <a:latin typeface="Century Gothic"/>
                <a:cs typeface="Century Gothic"/>
              </a:rPr>
              <a:t>nt</a:t>
            </a:r>
            <a:r>
              <a:rPr sz="3250" spc="-955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675" dirty="0">
                <a:solidFill>
                  <a:srgbClr val="FFFBB9"/>
                </a:solidFill>
                <a:latin typeface="Century Gothic"/>
                <a:cs typeface="Century Gothic"/>
              </a:rPr>
              <a:t>B</a:t>
            </a:r>
            <a:r>
              <a:rPr sz="3250" spc="-805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535" dirty="0">
                <a:solidFill>
                  <a:srgbClr val="FFFBB9"/>
                </a:solidFill>
                <a:latin typeface="Century Gothic"/>
                <a:cs typeface="Century Gothic"/>
              </a:rPr>
              <a:t>rb</a:t>
            </a:r>
            <a:r>
              <a:rPr sz="3250" spc="-960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105" dirty="0">
                <a:solidFill>
                  <a:srgbClr val="FFFBB9"/>
                </a:solidFill>
                <a:latin typeface="Century Gothic"/>
                <a:cs typeface="Century Gothic"/>
              </a:rPr>
              <a:t>r</a:t>
            </a:r>
            <a:r>
              <a:rPr sz="3250" spc="-955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960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114" dirty="0">
                <a:solidFill>
                  <a:srgbClr val="FFFBB9"/>
                </a:solidFill>
                <a:latin typeface="Century Gothic"/>
                <a:cs typeface="Century Gothic"/>
              </a:rPr>
              <a:t>r</a:t>
            </a:r>
            <a:r>
              <a:rPr sz="3250" spc="-910" dirty="0">
                <a:solidFill>
                  <a:srgbClr val="FFFBB9"/>
                </a:solidFill>
                <a:latin typeface="Century Gothic"/>
                <a:cs typeface="Century Gothic"/>
              </a:rPr>
              <a:t>e</a:t>
            </a:r>
            <a:r>
              <a:rPr sz="3250" spc="-960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235" dirty="0">
                <a:solidFill>
                  <a:srgbClr val="FFFBB9"/>
                </a:solidFill>
                <a:latin typeface="Century Gothic"/>
                <a:cs typeface="Century Gothic"/>
              </a:rPr>
              <a:t>,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195" dirty="0">
                <a:solidFill>
                  <a:srgbClr val="FFFBB9"/>
                </a:solidFill>
                <a:latin typeface="Century Gothic"/>
                <a:cs typeface="Century Gothic"/>
              </a:rPr>
              <a:t>it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165" dirty="0">
                <a:solidFill>
                  <a:srgbClr val="FFFBB9"/>
                </a:solidFill>
                <a:latin typeface="Century Gothic"/>
                <a:cs typeface="Century Gothic"/>
              </a:rPr>
              <a:t>is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955" dirty="0">
                <a:solidFill>
                  <a:srgbClr val="FFFBB9"/>
                </a:solidFill>
                <a:latin typeface="Century Gothic"/>
                <a:cs typeface="Century Gothic"/>
              </a:rPr>
              <a:t>a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965" dirty="0">
                <a:solidFill>
                  <a:srgbClr val="FFFBB9"/>
                </a:solidFill>
                <a:latin typeface="Century Gothic"/>
                <a:cs typeface="Century Gothic"/>
              </a:rPr>
              <a:t>d</a:t>
            </a:r>
            <a:r>
              <a:rPr sz="3250" spc="-805" dirty="0">
                <a:solidFill>
                  <a:srgbClr val="FFFBB9"/>
                </a:solidFill>
                <a:latin typeface="Century Gothic"/>
                <a:cs typeface="Century Gothic"/>
              </a:rPr>
              <a:t>ua</a:t>
            </a:r>
            <a:r>
              <a:rPr sz="3250" spc="-10" dirty="0">
                <a:solidFill>
                  <a:srgbClr val="FFFBB9"/>
                </a:solidFill>
                <a:latin typeface="Century Gothic"/>
                <a:cs typeface="Century Gothic"/>
              </a:rPr>
              <a:t>l</a:t>
            </a:r>
            <a:r>
              <a:rPr sz="3250" spc="-229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700" dirty="0">
                <a:solidFill>
                  <a:srgbClr val="FFFBB9"/>
                </a:solidFill>
                <a:latin typeface="Century Gothic"/>
                <a:cs typeface="Century Gothic"/>
              </a:rPr>
              <a:t>en</a:t>
            </a:r>
            <a:r>
              <a:rPr sz="3250" spc="-330" dirty="0">
                <a:solidFill>
                  <a:srgbClr val="FFFBB9"/>
                </a:solidFill>
                <a:latin typeface="Century Gothic"/>
                <a:cs typeface="Century Gothic"/>
              </a:rPr>
              <a:t>r</a:t>
            </a:r>
            <a:r>
              <a:rPr sz="3250" spc="-605" dirty="0">
                <a:solidFill>
                  <a:srgbClr val="FFFBB9"/>
                </a:solidFill>
                <a:latin typeface="Century Gothic"/>
                <a:cs typeface="Century Gothic"/>
              </a:rPr>
              <a:t>ollmen</a:t>
            </a:r>
            <a:r>
              <a:rPr sz="3250" spc="-375" dirty="0">
                <a:solidFill>
                  <a:srgbClr val="FFFBB9"/>
                </a:solidFill>
                <a:latin typeface="Century Gothic"/>
                <a:cs typeface="Century Gothic"/>
              </a:rPr>
              <a:t>t</a:t>
            </a:r>
            <a:r>
              <a:rPr sz="3250" spc="-220" dirty="0">
                <a:solidFill>
                  <a:srgbClr val="FFFBB9"/>
                </a:solidFill>
                <a:latin typeface="Century Gothic"/>
                <a:cs typeface="Century Gothic"/>
              </a:rPr>
              <a:t> </a:t>
            </a:r>
            <a:r>
              <a:rPr sz="3250" spc="-830" dirty="0">
                <a:solidFill>
                  <a:srgbClr val="FFFBB9"/>
                </a:solidFill>
                <a:latin typeface="Century Gothic"/>
                <a:cs typeface="Century Gothic"/>
              </a:rPr>
              <a:t>cou</a:t>
            </a:r>
            <a:r>
              <a:rPr sz="3250" spc="-355" dirty="0">
                <a:solidFill>
                  <a:srgbClr val="FFFBB9"/>
                </a:solidFill>
                <a:latin typeface="Century Gothic"/>
                <a:cs typeface="Century Gothic"/>
              </a:rPr>
              <a:t>r</a:t>
            </a:r>
            <a:r>
              <a:rPr sz="3250" spc="-484" dirty="0">
                <a:solidFill>
                  <a:srgbClr val="FFFBB9"/>
                </a:solidFill>
                <a:latin typeface="Century Gothic"/>
                <a:cs typeface="Century Gothic"/>
              </a:rPr>
              <a:t>se.</a:t>
            </a:r>
            <a:endParaRPr sz="32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35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2300" y="2984500"/>
            <a:ext cx="6337300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800" y="3048000"/>
            <a:ext cx="6146800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6500" y="711200"/>
            <a:ext cx="8318500" cy="177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6334" y="1247051"/>
            <a:ext cx="6991984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00" b="1" i="1" dirty="0">
                <a:solidFill>
                  <a:srgbClr val="FFFB00"/>
                </a:solidFill>
                <a:latin typeface="Times New Roman"/>
                <a:cs typeface="Times New Roman"/>
              </a:rPr>
              <a:t>“Stay</a:t>
            </a:r>
            <a:r>
              <a:rPr sz="7900" b="1" i="1" spc="5" dirty="0">
                <a:solidFill>
                  <a:srgbClr val="FFFB00"/>
                </a:solidFill>
                <a:latin typeface="Times New Roman"/>
                <a:cs typeface="Times New Roman"/>
              </a:rPr>
              <a:t> </a:t>
            </a:r>
            <a:r>
              <a:rPr sz="7900" b="1" i="1" dirty="0">
                <a:solidFill>
                  <a:srgbClr val="FFFB00"/>
                </a:solidFill>
                <a:latin typeface="Times New Roman"/>
                <a:cs typeface="Times New Roman"/>
              </a:rPr>
              <a:t>Focuse</a:t>
            </a:r>
            <a:r>
              <a:rPr sz="7900" b="1" i="1" spc="-5" dirty="0">
                <a:solidFill>
                  <a:srgbClr val="FFFB00"/>
                </a:solidFill>
                <a:latin typeface="Times New Roman"/>
                <a:cs typeface="Times New Roman"/>
              </a:rPr>
              <a:t>d</a:t>
            </a:r>
            <a:r>
              <a:rPr sz="7900" i="1" dirty="0">
                <a:solidFill>
                  <a:srgbClr val="FFFB00"/>
                </a:solidFill>
                <a:latin typeface="Times New Roman"/>
                <a:cs typeface="Times New Roman"/>
              </a:rPr>
              <a:t>!”</a:t>
            </a:r>
            <a:endParaRPr sz="7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7848" y="4851712"/>
            <a:ext cx="7885430" cy="216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4250" b="1" spc="-2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425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2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425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25" dirty="0">
                <a:solidFill>
                  <a:srgbClr val="FFFFFF"/>
                </a:solidFill>
                <a:latin typeface="Arial Narrow"/>
                <a:cs typeface="Arial Narrow"/>
              </a:rPr>
              <a:t>10th</a:t>
            </a:r>
            <a:r>
              <a:rPr sz="4250" b="1" spc="-1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425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21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4250" b="1" spc="-25" dirty="0">
                <a:solidFill>
                  <a:srgbClr val="FFFFFF"/>
                </a:solidFill>
                <a:latin typeface="Arial Narrow"/>
                <a:cs typeface="Arial Narrow"/>
              </a:rPr>
              <a:t>1th</a:t>
            </a:r>
            <a:r>
              <a:rPr sz="4250" b="1" spc="-1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425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3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4250" b="1" spc="-2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425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25" dirty="0">
                <a:solidFill>
                  <a:srgbClr val="FFFFFF"/>
                </a:solidFill>
                <a:latin typeface="Arial Narrow"/>
                <a:cs typeface="Arial Narrow"/>
              </a:rPr>
              <a:t>12th</a:t>
            </a:r>
            <a:r>
              <a:rPr sz="425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20" dirty="0">
                <a:solidFill>
                  <a:srgbClr val="FFFFFF"/>
                </a:solidFill>
                <a:latin typeface="Arial Narrow"/>
                <a:cs typeface="Arial Narrow"/>
              </a:rPr>
              <a:t>grades</a:t>
            </a:r>
            <a:endParaRPr sz="42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 marL="5120005">
              <a:lnSpc>
                <a:spcPct val="100000"/>
              </a:lnSpc>
              <a:spcBef>
                <a:spcPts val="2645"/>
              </a:spcBef>
            </a:pPr>
            <a:r>
              <a:rPr sz="4250" b="1" spc="-2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425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50" b="1" spc="-25" dirty="0">
                <a:solidFill>
                  <a:srgbClr val="FFFFFF"/>
                </a:solidFill>
                <a:latin typeface="Arial Narrow"/>
                <a:cs typeface="Arial Narrow"/>
              </a:rPr>
              <a:t>promote…</a:t>
            </a:r>
            <a:endParaRPr sz="425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36</a:t>
            </a:fld>
            <a:endParaRPr spc="1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433831"/>
            <a:ext cx="9198863" cy="690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0" y="3365500"/>
            <a:ext cx="4724400" cy="3695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0" y="3378200"/>
            <a:ext cx="4356100" cy="3314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522" rIns="0" bIns="0" rtlCol="0">
            <a:spAutoFit/>
          </a:bodyPr>
          <a:lstStyle/>
          <a:p>
            <a:pPr marL="989965">
              <a:lnSpc>
                <a:spcPts val="7950"/>
              </a:lnSpc>
            </a:pPr>
            <a:r>
              <a:rPr sz="6650" b="1" i="0" spc="-5" dirty="0">
                <a:solidFill>
                  <a:srgbClr val="FFFFFF"/>
                </a:solidFill>
                <a:latin typeface="Times New Roman"/>
                <a:cs typeface="Times New Roman"/>
              </a:rPr>
              <a:t>Colleg</a:t>
            </a:r>
            <a:r>
              <a:rPr sz="6650" b="1" i="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6650" b="1" i="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50" b="1" i="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endParaRPr sz="6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120" y="2260436"/>
            <a:ext cx="848423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FFFFFF"/>
                </a:solidFill>
                <a:latin typeface="Palatino Linotype"/>
                <a:cs typeface="Palatino Linotype"/>
              </a:rPr>
              <a:t>has become</a:t>
            </a:r>
            <a:r>
              <a:rPr sz="48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800" b="1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4800" b="1" dirty="0">
                <a:solidFill>
                  <a:srgbClr val="73FDFF"/>
                </a:solidFill>
                <a:latin typeface="Palatino Linotype"/>
                <a:cs typeface="Palatino Linotype"/>
              </a:rPr>
              <a:t>national</a:t>
            </a:r>
            <a:r>
              <a:rPr sz="4800" b="1" spc="-10" dirty="0">
                <a:solidFill>
                  <a:srgbClr val="73FDFF"/>
                </a:solidFill>
                <a:latin typeface="Palatino Linotype"/>
                <a:cs typeface="Palatino Linotype"/>
              </a:rPr>
              <a:t> </a:t>
            </a:r>
            <a:r>
              <a:rPr sz="4800" b="1" dirty="0">
                <a:solidFill>
                  <a:srgbClr val="73FDFF"/>
                </a:solidFill>
                <a:latin typeface="Palatino Linotype"/>
                <a:cs typeface="Palatino Linotype"/>
              </a:rPr>
              <a:t>priority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37</a:t>
            </a:fld>
            <a:endParaRPr spc="1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900" y="698500"/>
            <a:ext cx="8458200" cy="88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164" rIns="0" bIns="0" rtlCol="0">
            <a:spAutoFit/>
          </a:bodyPr>
          <a:lstStyle/>
          <a:p>
            <a:pPr marL="412750">
              <a:lnSpc>
                <a:spcPct val="100000"/>
              </a:lnSpc>
            </a:pPr>
            <a:r>
              <a:rPr sz="5100" i="0" spc="-191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5100" i="0" spc="-124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5100" i="0" spc="-11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5100" i="0" spc="-39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5100" i="0" spc="-700" dirty="0">
                <a:solidFill>
                  <a:srgbClr val="FFFFFF"/>
                </a:solidFill>
                <a:latin typeface="Century Gothic"/>
                <a:cs typeface="Century Gothic"/>
              </a:rPr>
              <a:t>vi</a:t>
            </a:r>
            <a:r>
              <a:rPr sz="5100" i="0" spc="-12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5100" i="0" spc="-1620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5100" i="0" spc="-37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5100" i="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1714" dirty="0">
                <a:solidFill>
                  <a:srgbClr val="FFFFFF"/>
                </a:solidFill>
                <a:latin typeface="Century Gothic"/>
                <a:cs typeface="Century Gothic"/>
              </a:rPr>
              <a:t>Ge</a:t>
            </a:r>
            <a:r>
              <a:rPr sz="5100" i="0" spc="-76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5100" i="0" spc="-3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69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5100" i="0" spc="-1270" dirty="0">
                <a:solidFill>
                  <a:srgbClr val="FFFFFF"/>
                </a:solidFill>
                <a:latin typeface="Century Gothic"/>
                <a:cs typeface="Century Gothic"/>
              </a:rPr>
              <a:t>ocuse</a:t>
            </a:r>
            <a:r>
              <a:rPr sz="5100" i="0" spc="-146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5100" i="0" spc="-375" dirty="0">
                <a:solidFill>
                  <a:srgbClr val="FFFFFF"/>
                </a:solidFill>
                <a:latin typeface="Century Gothic"/>
                <a:cs typeface="Century Gothic"/>
              </a:rPr>
              <a:t>...</a:t>
            </a:r>
            <a:r>
              <a:rPr sz="5100" i="0" spc="-70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5100" i="0" spc="-6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5100" i="0" spc="-147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5100" i="0" spc="-87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5100" i="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69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5100" i="0" spc="-1270" dirty="0">
                <a:solidFill>
                  <a:srgbClr val="FFFFFF"/>
                </a:solidFill>
                <a:latin typeface="Century Gothic"/>
                <a:cs typeface="Century Gothic"/>
              </a:rPr>
              <a:t>ocuse</a:t>
            </a:r>
            <a:r>
              <a:rPr sz="5100" i="0" spc="-146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5100" i="0" spc="-95" dirty="0">
                <a:solidFill>
                  <a:srgbClr val="FFFFFF"/>
                </a:solidFill>
                <a:latin typeface="Century Gothic"/>
                <a:cs typeface="Century Gothic"/>
              </a:rPr>
              <a:t>!</a:t>
            </a:r>
            <a:r>
              <a:rPr sz="5100" i="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100" i="0" spc="-2245" dirty="0">
                <a:solidFill>
                  <a:srgbClr val="FFFFFF"/>
                </a:solidFill>
                <a:latin typeface="Century Gothic"/>
                <a:cs typeface="Century Gothic"/>
              </a:rPr>
              <a:t>™</a:t>
            </a:r>
            <a:endParaRPr sz="5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200" y="1879600"/>
            <a:ext cx="8636000" cy="485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38</a:t>
            </a:fld>
            <a:endParaRPr spc="1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1803400"/>
            <a:ext cx="9220200" cy="394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625" marR="293370" algn="ctr">
              <a:lnSpc>
                <a:spcPct val="114799"/>
              </a:lnSpc>
            </a:pPr>
            <a:r>
              <a:rPr i="0" dirty="0">
                <a:latin typeface="Arial"/>
                <a:cs typeface="Arial"/>
              </a:rPr>
              <a:t>“In a </a:t>
            </a:r>
            <a:r>
              <a:rPr dirty="0"/>
              <a:t>Get</a:t>
            </a:r>
            <a:r>
              <a:rPr spc="-5" dirty="0"/>
              <a:t> </a:t>
            </a:r>
            <a:r>
              <a:rPr dirty="0"/>
              <a:t>Focused...Stay</a:t>
            </a:r>
            <a:r>
              <a:rPr spc="-15" dirty="0"/>
              <a:t> </a:t>
            </a:r>
            <a:r>
              <a:rPr dirty="0"/>
              <a:t>Focused!</a:t>
            </a:r>
            <a:r>
              <a:rPr spc="-10" dirty="0"/>
              <a:t> </a:t>
            </a:r>
            <a:r>
              <a:rPr i="0" dirty="0">
                <a:latin typeface="Arial"/>
                <a:cs typeface="Arial"/>
              </a:rPr>
              <a:t>™ Initiative.</a:t>
            </a:r>
          </a:p>
          <a:p>
            <a:pPr marL="12700" marR="5080" algn="ctr">
              <a:lnSpc>
                <a:spcPts val="6800"/>
              </a:lnSpc>
              <a:spcBef>
                <a:spcPts val="110"/>
              </a:spcBef>
            </a:pPr>
            <a:r>
              <a:rPr sz="5000" i="0" spc="-5" dirty="0">
                <a:latin typeface="Arial"/>
                <a:cs typeface="Arial"/>
              </a:rPr>
              <a:t>i</a:t>
            </a:r>
            <a:r>
              <a:rPr sz="5000" i="0" dirty="0">
                <a:latin typeface="Arial"/>
                <a:cs typeface="Arial"/>
              </a:rPr>
              <a:t>s</a:t>
            </a:r>
            <a:r>
              <a:rPr sz="5000" i="0" spc="5" dirty="0">
                <a:latin typeface="Arial"/>
                <a:cs typeface="Arial"/>
              </a:rPr>
              <a:t> </a:t>
            </a:r>
            <a:r>
              <a:rPr sz="5000" i="0" spc="-5" dirty="0">
                <a:latin typeface="Arial"/>
                <a:cs typeface="Arial"/>
              </a:rPr>
              <a:t>dua</a:t>
            </a:r>
            <a:r>
              <a:rPr sz="5000" i="0" dirty="0">
                <a:latin typeface="Arial"/>
                <a:cs typeface="Arial"/>
              </a:rPr>
              <a:t>l</a:t>
            </a:r>
            <a:r>
              <a:rPr sz="5000" i="0" spc="5" dirty="0">
                <a:latin typeface="Arial"/>
                <a:cs typeface="Arial"/>
              </a:rPr>
              <a:t> </a:t>
            </a:r>
            <a:r>
              <a:rPr sz="5000" i="0" spc="-5" dirty="0">
                <a:latin typeface="Arial"/>
                <a:cs typeface="Arial"/>
              </a:rPr>
              <a:t>enrollmen</a:t>
            </a:r>
            <a:r>
              <a:rPr sz="5000" i="0" dirty="0">
                <a:latin typeface="Arial"/>
                <a:cs typeface="Arial"/>
              </a:rPr>
              <a:t>t</a:t>
            </a:r>
            <a:r>
              <a:rPr sz="5000" i="0" spc="15" dirty="0">
                <a:latin typeface="Arial"/>
                <a:cs typeface="Arial"/>
              </a:rPr>
              <a:t> </a:t>
            </a:r>
            <a:r>
              <a:rPr sz="5000" i="0" dirty="0">
                <a:latin typeface="Arial"/>
                <a:cs typeface="Arial"/>
              </a:rPr>
              <a:t>required for the Freshman</a:t>
            </a:r>
            <a:r>
              <a:rPr sz="5000" i="0" spc="-100" dirty="0">
                <a:latin typeface="Arial"/>
                <a:cs typeface="Arial"/>
              </a:rPr>
              <a:t> </a:t>
            </a:r>
            <a:r>
              <a:rPr sz="5000" i="0" spc="-190" dirty="0">
                <a:latin typeface="Arial"/>
                <a:cs typeface="Arial"/>
              </a:rPr>
              <a:t>T</a:t>
            </a:r>
            <a:r>
              <a:rPr sz="5000" i="0" dirty="0">
                <a:latin typeface="Arial"/>
                <a:cs typeface="Arial"/>
              </a:rPr>
              <a:t>ransition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5000" i="0" dirty="0">
                <a:latin typeface="Arial"/>
                <a:cs typeface="Arial"/>
              </a:rPr>
              <a:t>course?”</a:t>
            </a:r>
            <a:endParaRPr sz="5000">
              <a:latin typeface="Arial"/>
              <a:cs typeface="Arial"/>
            </a:endParaRPr>
          </a:p>
          <a:p>
            <a:pPr marR="4445" algn="ctr">
              <a:lnSpc>
                <a:spcPts val="7925"/>
              </a:lnSpc>
              <a:spcBef>
                <a:spcPts val="2735"/>
              </a:spcBef>
            </a:pPr>
            <a:r>
              <a:rPr sz="6700" i="0" spc="-1830" dirty="0">
                <a:solidFill>
                  <a:srgbClr val="73FDFF"/>
                </a:solidFill>
                <a:latin typeface="Century Gothic"/>
                <a:cs typeface="Century Gothic"/>
              </a:rPr>
              <a:t>N</a:t>
            </a:r>
            <a:r>
              <a:rPr sz="6700" i="0" spc="-1630" dirty="0">
                <a:solidFill>
                  <a:srgbClr val="73FDFF"/>
                </a:solidFill>
                <a:latin typeface="Century Gothic"/>
                <a:cs typeface="Century Gothic"/>
              </a:rPr>
              <a:t>o</a:t>
            </a:r>
            <a:r>
              <a:rPr sz="6700" i="0" spc="-690" dirty="0">
                <a:solidFill>
                  <a:srgbClr val="73FDFF"/>
                </a:solidFill>
                <a:latin typeface="Century Gothic"/>
                <a:cs typeface="Century Gothic"/>
              </a:rPr>
              <a:t>,</a:t>
            </a:r>
            <a:r>
              <a:rPr sz="6700" i="0" spc="-465" dirty="0">
                <a:solidFill>
                  <a:srgbClr val="73FDFF"/>
                </a:solidFill>
                <a:latin typeface="Century Gothic"/>
                <a:cs typeface="Century Gothic"/>
              </a:rPr>
              <a:t> </a:t>
            </a:r>
            <a:r>
              <a:rPr sz="6700" i="0" spc="-1925" dirty="0">
                <a:solidFill>
                  <a:srgbClr val="73FDFF"/>
                </a:solidFill>
                <a:latin typeface="Century Gothic"/>
                <a:cs typeface="Century Gothic"/>
              </a:rPr>
              <a:t>b</a:t>
            </a:r>
            <a:r>
              <a:rPr sz="6700" i="0" spc="-720" dirty="0">
                <a:solidFill>
                  <a:srgbClr val="73FDFF"/>
                </a:solidFill>
                <a:latin typeface="Century Gothic"/>
                <a:cs typeface="Century Gothic"/>
              </a:rPr>
              <a:t>ut...</a:t>
            </a:r>
            <a:endParaRPr sz="6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359" rIns="0" bIns="0" rtlCol="0">
            <a:spAutoFit/>
          </a:bodyPr>
          <a:lstStyle/>
          <a:p>
            <a:pPr marL="166370">
              <a:lnSpc>
                <a:spcPts val="6030"/>
              </a:lnSpc>
            </a:pPr>
            <a:r>
              <a:rPr sz="5100" i="0" spc="-555" dirty="0">
                <a:latin typeface="Century Gothic"/>
                <a:cs typeface="Century Gothic"/>
              </a:rPr>
              <a:t>In</a:t>
            </a:r>
            <a:r>
              <a:rPr sz="5100" i="0" spc="-360" dirty="0">
                <a:latin typeface="Century Gothic"/>
                <a:cs typeface="Century Gothic"/>
              </a:rPr>
              <a:t> </a:t>
            </a:r>
            <a:r>
              <a:rPr sz="5100" i="0" spc="-1505" dirty="0">
                <a:latin typeface="Century Gothic"/>
                <a:cs typeface="Century Gothic"/>
              </a:rPr>
              <a:t>a</a:t>
            </a:r>
            <a:r>
              <a:rPr sz="5100" i="0" spc="-894" dirty="0">
                <a:latin typeface="Century Gothic"/>
                <a:cs typeface="Century Gothic"/>
              </a:rPr>
              <a:t>ns</a:t>
            </a:r>
            <a:r>
              <a:rPr sz="5100" i="0" spc="-1520" dirty="0">
                <a:latin typeface="Century Gothic"/>
                <a:cs typeface="Century Gothic"/>
              </a:rPr>
              <a:t>w</a:t>
            </a:r>
            <a:r>
              <a:rPr sz="5100" i="0" spc="-825" dirty="0">
                <a:latin typeface="Century Gothic"/>
                <a:cs typeface="Century Gothic"/>
              </a:rPr>
              <a:t>er</a:t>
            </a:r>
            <a:r>
              <a:rPr sz="5100" i="0" spc="-360" dirty="0">
                <a:latin typeface="Century Gothic"/>
                <a:cs typeface="Century Gothic"/>
              </a:rPr>
              <a:t> </a:t>
            </a:r>
            <a:r>
              <a:rPr sz="5100" i="0" spc="-620" dirty="0">
                <a:latin typeface="Century Gothic"/>
                <a:cs typeface="Century Gothic"/>
              </a:rPr>
              <a:t>t</a:t>
            </a:r>
            <a:r>
              <a:rPr sz="5100" i="0" spc="-1405" dirty="0">
                <a:latin typeface="Century Gothic"/>
                <a:cs typeface="Century Gothic"/>
              </a:rPr>
              <a:t>o</a:t>
            </a:r>
            <a:r>
              <a:rPr sz="5100" i="0" spc="-360" dirty="0">
                <a:latin typeface="Century Gothic"/>
                <a:cs typeface="Century Gothic"/>
              </a:rPr>
              <a:t> </a:t>
            </a:r>
            <a:r>
              <a:rPr sz="5100" i="0" spc="-925" dirty="0">
                <a:latin typeface="Century Gothic"/>
                <a:cs typeface="Century Gothic"/>
              </a:rPr>
              <a:t>th</a:t>
            </a:r>
            <a:r>
              <a:rPr sz="5100" i="0" spc="-1260" dirty="0">
                <a:latin typeface="Century Gothic"/>
                <a:cs typeface="Century Gothic"/>
              </a:rPr>
              <a:t>e</a:t>
            </a:r>
            <a:r>
              <a:rPr sz="5100" i="0" spc="-355" dirty="0">
                <a:latin typeface="Century Gothic"/>
                <a:cs typeface="Century Gothic"/>
              </a:rPr>
              <a:t> </a:t>
            </a:r>
            <a:r>
              <a:rPr sz="5100" i="0" spc="-1515" dirty="0">
                <a:latin typeface="Century Gothic"/>
                <a:cs typeface="Century Gothic"/>
              </a:rPr>
              <a:t>q</a:t>
            </a:r>
            <a:r>
              <a:rPr sz="5100" i="0" spc="-1160" dirty="0">
                <a:latin typeface="Century Gothic"/>
                <a:cs typeface="Century Gothic"/>
              </a:rPr>
              <a:t>ue</a:t>
            </a:r>
            <a:r>
              <a:rPr sz="5100" i="0" spc="-690" dirty="0">
                <a:latin typeface="Century Gothic"/>
                <a:cs typeface="Century Gothic"/>
              </a:rPr>
              <a:t>s</a:t>
            </a:r>
            <a:r>
              <a:rPr sz="5100" i="0" spc="-685" dirty="0">
                <a:latin typeface="Century Gothic"/>
                <a:cs typeface="Century Gothic"/>
              </a:rPr>
              <a:t>tion,</a:t>
            </a:r>
            <a:endParaRPr sz="5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39</a:t>
            </a:fld>
            <a:endParaRPr spc="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8714" y="2608580"/>
            <a:ext cx="3875404" cy="428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38600"/>
              </a:lnSpc>
            </a:pPr>
            <a:r>
              <a:rPr sz="7750" b="1" spc="270" dirty="0">
                <a:solidFill>
                  <a:srgbClr val="73FDFF"/>
                </a:solidFill>
                <a:latin typeface="Calibri"/>
                <a:cs typeface="Calibri"/>
              </a:rPr>
              <a:t>COLLEGE </a:t>
            </a:r>
            <a:r>
              <a:rPr sz="7750" b="1" spc="475" dirty="0">
                <a:solidFill>
                  <a:srgbClr val="73FDFF"/>
                </a:solidFill>
                <a:latin typeface="Calibri"/>
                <a:cs typeface="Calibri"/>
              </a:rPr>
              <a:t>MAJOR</a:t>
            </a:r>
            <a:r>
              <a:rPr sz="7750" b="1" spc="420" dirty="0">
                <a:solidFill>
                  <a:srgbClr val="73FDFF"/>
                </a:solidFill>
                <a:latin typeface="Calibri"/>
                <a:cs typeface="Calibri"/>
              </a:rPr>
              <a:t> </a:t>
            </a:r>
            <a:r>
              <a:rPr sz="7750" b="1" spc="350" dirty="0">
                <a:solidFill>
                  <a:srgbClr val="73FDFF"/>
                </a:solidFill>
                <a:latin typeface="Calibri"/>
                <a:cs typeface="Calibri"/>
              </a:rPr>
              <a:t>C</a:t>
            </a:r>
            <a:r>
              <a:rPr sz="7750" b="1" spc="240" dirty="0">
                <a:solidFill>
                  <a:srgbClr val="73FDFF"/>
                </a:solidFill>
                <a:latin typeface="Calibri"/>
                <a:cs typeface="Calibri"/>
              </a:rPr>
              <a:t>A</a:t>
            </a:r>
            <a:r>
              <a:rPr sz="7750" b="1" spc="69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r>
              <a:rPr sz="7750" b="1" spc="200" dirty="0">
                <a:solidFill>
                  <a:srgbClr val="73FDFF"/>
                </a:solidFill>
                <a:latin typeface="Calibri"/>
                <a:cs typeface="Calibri"/>
              </a:rPr>
              <a:t>EE</a:t>
            </a:r>
            <a:r>
              <a:rPr sz="7750" b="1" spc="30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endParaRPr sz="7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298" y="905457"/>
            <a:ext cx="7716520" cy="1033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marR="5080" indent="-337820">
              <a:lnSpc>
                <a:spcPts val="4250"/>
              </a:lnSpc>
            </a:pP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spc="-5" dirty="0">
                <a:solidFill>
                  <a:srgbClr val="FFFFFF"/>
                </a:solidFill>
                <a:latin typeface="Arial"/>
                <a:cs typeface="Arial"/>
              </a:rPr>
              <a:t>wha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spc="-5" dirty="0">
                <a:solidFill>
                  <a:srgbClr val="FFFFFF"/>
                </a:solidFill>
                <a:latin typeface="Arial"/>
                <a:cs typeface="Arial"/>
              </a:rPr>
              <a:t>orde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b="1" dirty="0">
                <a:solidFill>
                  <a:srgbClr val="FFFC78"/>
                </a:solidFill>
                <a:latin typeface="Arial"/>
                <a:cs typeface="Arial"/>
              </a:rPr>
              <a:t>should</a:t>
            </a:r>
            <a:r>
              <a:rPr sz="3650" b="1" spc="10" dirty="0">
                <a:solidFill>
                  <a:srgbClr val="FFFC78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3650" spc="-5" dirty="0">
                <a:solidFill>
                  <a:srgbClr val="FFFFFF"/>
                </a:solidFill>
                <a:latin typeface="Arial"/>
                <a:cs typeface="Arial"/>
              </a:rPr>
              <a:t>elements b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considered to</a:t>
            </a:r>
            <a:r>
              <a:rPr sz="3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render</a:t>
            </a:r>
            <a:r>
              <a:rPr sz="3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FFFFFF"/>
                </a:solidFill>
                <a:latin typeface="Arial"/>
                <a:cs typeface="Arial"/>
              </a:rPr>
              <a:t>success?</a:t>
            </a:r>
            <a:endParaRPr sz="3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4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8133" rIns="0" bIns="0" rtlCol="0">
            <a:spAutoFit/>
          </a:bodyPr>
          <a:lstStyle/>
          <a:p>
            <a:pPr marL="1524635">
              <a:lnSpc>
                <a:spcPts val="6065"/>
              </a:lnSpc>
            </a:pPr>
            <a:r>
              <a:rPr sz="5100" spc="-30" dirty="0">
                <a:solidFill>
                  <a:srgbClr val="FFFC78"/>
                </a:solidFill>
                <a:latin typeface="Arial"/>
                <a:cs typeface="Arial"/>
              </a:rPr>
              <a:t>The</a:t>
            </a:r>
            <a:r>
              <a:rPr sz="5100" spc="-5" dirty="0">
                <a:solidFill>
                  <a:srgbClr val="FFFC78"/>
                </a:solidFill>
                <a:latin typeface="Arial"/>
                <a:cs typeface="Arial"/>
              </a:rPr>
              <a:t> </a:t>
            </a:r>
            <a:r>
              <a:rPr sz="5100" spc="-25" dirty="0">
                <a:solidFill>
                  <a:srgbClr val="73FDFF"/>
                </a:solidFill>
                <a:latin typeface="Arial"/>
                <a:cs typeface="Arial"/>
              </a:rPr>
              <a:t>“magic”</a:t>
            </a:r>
            <a:r>
              <a:rPr sz="5100" spc="-5" dirty="0">
                <a:solidFill>
                  <a:srgbClr val="73FDFF"/>
                </a:solidFill>
                <a:latin typeface="Arial"/>
                <a:cs typeface="Arial"/>
              </a:rPr>
              <a:t> </a:t>
            </a:r>
            <a:r>
              <a:rPr sz="5100" spc="-35" dirty="0">
                <a:solidFill>
                  <a:srgbClr val="FFFC78"/>
                </a:solidFill>
                <a:latin typeface="Arial"/>
                <a:cs typeface="Arial"/>
              </a:rPr>
              <a:t>o</a:t>
            </a:r>
            <a:r>
              <a:rPr sz="5100" spc="-15" dirty="0">
                <a:solidFill>
                  <a:srgbClr val="FFFC78"/>
                </a:solidFill>
                <a:latin typeface="Arial"/>
                <a:cs typeface="Arial"/>
              </a:rPr>
              <a:t>f</a:t>
            </a:r>
            <a:r>
              <a:rPr sz="5100" dirty="0">
                <a:solidFill>
                  <a:srgbClr val="FFFC78"/>
                </a:solidFill>
                <a:latin typeface="Arial"/>
                <a:cs typeface="Arial"/>
              </a:rPr>
              <a:t> </a:t>
            </a:r>
            <a:r>
              <a:rPr sz="5100" spc="-40" dirty="0">
                <a:solidFill>
                  <a:srgbClr val="FFFC78"/>
                </a:solidFill>
                <a:latin typeface="Arial"/>
                <a:cs typeface="Arial"/>
              </a:rPr>
              <a:t>DEFT</a:t>
            </a:r>
            <a:endParaRPr sz="5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87" y="2310219"/>
            <a:ext cx="8093075" cy="439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915" marR="140335" indent="-323215">
              <a:lnSpc>
                <a:spcPts val="3820"/>
              </a:lnSpc>
              <a:buClr>
                <a:srgbClr val="FFFFFF"/>
              </a:buClr>
              <a:buSzPct val="84848"/>
              <a:buFont typeface="Lucida Sans Unicode"/>
              <a:buChar char="‣"/>
              <a:tabLst>
                <a:tab pos="336550" algn="l"/>
              </a:tabLst>
            </a:pP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Freshmen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experienc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colleg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leve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work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gain confidenc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tha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ca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it.</a:t>
            </a:r>
            <a:endParaRPr sz="3300">
              <a:latin typeface="Arial Narrow"/>
              <a:cs typeface="Arial Narrow"/>
            </a:endParaRPr>
          </a:p>
          <a:p>
            <a:pPr marL="335915" marR="140970" indent="-323215">
              <a:lnSpc>
                <a:spcPts val="3820"/>
              </a:lnSpc>
              <a:spcBef>
                <a:spcPts val="2265"/>
              </a:spcBef>
              <a:buClr>
                <a:srgbClr val="FFFFFF"/>
              </a:buClr>
              <a:buSzPct val="84848"/>
              <a:buFont typeface="Lucida Sans Unicode"/>
              <a:buChar char="‣"/>
              <a:tabLst>
                <a:tab pos="336550" algn="l"/>
              </a:tabLst>
            </a:pP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They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ar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mor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likel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tak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mor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dua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enrollment o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300" spc="-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AP</a:t>
            </a:r>
            <a:r>
              <a:rPr sz="33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course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3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--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understan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benefits becaus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thei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10-yea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Plan.</a:t>
            </a:r>
            <a:endParaRPr sz="3300">
              <a:latin typeface="Arial Narrow"/>
              <a:cs typeface="Arial Narrow"/>
            </a:endParaRPr>
          </a:p>
          <a:p>
            <a:pPr marL="335915" marR="5080" indent="-323215" algn="just">
              <a:lnSpc>
                <a:spcPts val="3820"/>
              </a:lnSpc>
              <a:spcBef>
                <a:spcPts val="2265"/>
              </a:spcBef>
              <a:buClr>
                <a:srgbClr val="FFFFFF"/>
              </a:buClr>
              <a:buSzPct val="84848"/>
              <a:buFont typeface="Lucida Sans Unicode"/>
              <a:buChar char="‣"/>
              <a:tabLst>
                <a:tab pos="336550" algn="l"/>
              </a:tabLst>
            </a:pP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They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ar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mor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likel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stretc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33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themselve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s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take th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course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3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tha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qualif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admissio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their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state</a:t>
            </a:r>
            <a:r>
              <a:rPr sz="3300" spc="-50" dirty="0">
                <a:solidFill>
                  <a:srgbClr val="FFFFFF"/>
                </a:solidFill>
                <a:latin typeface="Arial Narrow"/>
                <a:cs typeface="Arial Narrow"/>
              </a:rPr>
              <a:t>’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universit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3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 Narrow"/>
                <a:cs typeface="Arial Narrow"/>
              </a:rPr>
              <a:t>syste</a:t>
            </a:r>
            <a:r>
              <a:rPr sz="33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30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Arial Narrow"/>
                <a:cs typeface="Arial Narrow"/>
              </a:rPr>
              <a:t>(such</a:t>
            </a:r>
            <a:r>
              <a:rPr sz="27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700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700" spc="-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Arial Narrow"/>
                <a:cs typeface="Arial Narrow"/>
              </a:rPr>
              <a:t>A-G</a:t>
            </a:r>
            <a:r>
              <a:rPr sz="27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700" spc="-1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7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Narrow"/>
                <a:cs typeface="Arial Narrow"/>
              </a:rPr>
              <a:t>California).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40</a:t>
            </a:fld>
            <a:endParaRPr spc="1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8412" rIns="0" bIns="0" rtlCol="0">
            <a:spAutoFit/>
          </a:bodyPr>
          <a:lstStyle/>
          <a:p>
            <a:pPr marL="1362075">
              <a:lnSpc>
                <a:spcPct val="100000"/>
              </a:lnSpc>
            </a:pPr>
            <a:r>
              <a:rPr sz="5100" i="0" spc="-30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sz="5100" i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100" i="0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5100" i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100" i="0" spc="-30" dirty="0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endParaRPr sz="5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074" y="2490632"/>
            <a:ext cx="8001634" cy="389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995" indent="-455295">
              <a:lnSpc>
                <a:spcPct val="100000"/>
              </a:lnSpc>
              <a:buClr>
                <a:srgbClr val="FFFFFF"/>
              </a:buClr>
              <a:buFont typeface="Lucida Sans Unicode"/>
              <a:buChar char="‣"/>
              <a:tabLst>
                <a:tab pos="468630" algn="l"/>
              </a:tabLst>
            </a:pP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Increase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43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attendance</a:t>
            </a:r>
            <a:endParaRPr sz="4350">
              <a:latin typeface="Arial Narrow"/>
              <a:cs typeface="Arial Narrow"/>
            </a:endParaRPr>
          </a:p>
          <a:p>
            <a:pPr marL="467995" indent="-455295">
              <a:lnSpc>
                <a:spcPct val="100000"/>
              </a:lnSpc>
              <a:spcBef>
                <a:spcPts val="1789"/>
              </a:spcBef>
              <a:buClr>
                <a:srgbClr val="FFFFFF"/>
              </a:buClr>
              <a:buFont typeface="Lucida Sans Unicode"/>
              <a:buChar char="‣"/>
              <a:tabLst>
                <a:tab pos="468630" algn="l"/>
              </a:tabLst>
            </a:pP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Higher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academi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43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achievement</a:t>
            </a:r>
            <a:endParaRPr sz="4350">
              <a:latin typeface="Arial Narrow"/>
              <a:cs typeface="Arial Narrow"/>
            </a:endParaRPr>
          </a:p>
          <a:p>
            <a:pPr marL="467995" indent="-455295">
              <a:lnSpc>
                <a:spcPct val="100000"/>
              </a:lnSpc>
              <a:spcBef>
                <a:spcPts val="1789"/>
              </a:spcBef>
              <a:buClr>
                <a:srgbClr val="FFFFFF"/>
              </a:buClr>
              <a:buFont typeface="Lucida Sans Unicode"/>
              <a:buChar char="‣"/>
              <a:tabLst>
                <a:tab pos="468630" algn="l"/>
              </a:tabLst>
            </a:pP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Higher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concurren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435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enrollmen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435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rates</a:t>
            </a:r>
            <a:endParaRPr sz="4350">
              <a:latin typeface="Arial Narrow"/>
              <a:cs typeface="Arial Narrow"/>
            </a:endParaRPr>
          </a:p>
          <a:p>
            <a:pPr marL="467995" marR="5080" indent="-455295">
              <a:lnSpc>
                <a:spcPts val="4950"/>
              </a:lnSpc>
              <a:spcBef>
                <a:spcPts val="2180"/>
              </a:spcBef>
              <a:buClr>
                <a:srgbClr val="FFFFFF"/>
              </a:buClr>
              <a:buFont typeface="Lucida Sans Unicode"/>
              <a:buChar char="‣"/>
              <a:tabLst>
                <a:tab pos="468630" algn="l"/>
              </a:tabLst>
            </a:pP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Higher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completio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435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rates:</a:t>
            </a:r>
            <a:r>
              <a:rPr sz="43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hig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43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school, caree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4350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pathways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435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435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43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50" spc="-5" dirty="0">
                <a:solidFill>
                  <a:srgbClr val="FFFFFF"/>
                </a:solidFill>
                <a:latin typeface="Arial Narrow"/>
                <a:cs typeface="Arial Narrow"/>
              </a:rPr>
              <a:t>college</a:t>
            </a:r>
            <a:endParaRPr sz="435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41</a:t>
            </a:fld>
            <a:endParaRPr spc="1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1511300"/>
            <a:ext cx="8445498" cy="474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42</a:t>
            </a:fld>
            <a:endParaRPr spc="1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0800" y="2616200"/>
            <a:ext cx="74803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821" y="2592923"/>
            <a:ext cx="7159625" cy="3395979"/>
          </a:xfrm>
          <a:custGeom>
            <a:avLst/>
            <a:gdLst/>
            <a:ahLst/>
            <a:cxnLst/>
            <a:rect l="l" t="t" r="r" b="b"/>
            <a:pathLst>
              <a:path w="7159625" h="3395979">
                <a:moveTo>
                  <a:pt x="6642163" y="0"/>
                </a:moveTo>
                <a:lnTo>
                  <a:pt x="516978" y="0"/>
                </a:lnTo>
                <a:lnTo>
                  <a:pt x="474578" y="1713"/>
                </a:lnTo>
                <a:lnTo>
                  <a:pt x="433121" y="6766"/>
                </a:lnTo>
                <a:lnTo>
                  <a:pt x="392742" y="15025"/>
                </a:lnTo>
                <a:lnTo>
                  <a:pt x="353572" y="26356"/>
                </a:lnTo>
                <a:lnTo>
                  <a:pt x="315746" y="40628"/>
                </a:lnTo>
                <a:lnTo>
                  <a:pt x="279396" y="57706"/>
                </a:lnTo>
                <a:lnTo>
                  <a:pt x="244655" y="77457"/>
                </a:lnTo>
                <a:lnTo>
                  <a:pt x="211657" y="99750"/>
                </a:lnTo>
                <a:lnTo>
                  <a:pt x="180533" y="124449"/>
                </a:lnTo>
                <a:lnTo>
                  <a:pt x="151418" y="151423"/>
                </a:lnTo>
                <a:lnTo>
                  <a:pt x="124445" y="180539"/>
                </a:lnTo>
                <a:lnTo>
                  <a:pt x="99746" y="211662"/>
                </a:lnTo>
                <a:lnTo>
                  <a:pt x="77454" y="244661"/>
                </a:lnTo>
                <a:lnTo>
                  <a:pt x="57703" y="279402"/>
                </a:lnTo>
                <a:lnTo>
                  <a:pt x="40626" y="315751"/>
                </a:lnTo>
                <a:lnTo>
                  <a:pt x="26355" y="353577"/>
                </a:lnTo>
                <a:lnTo>
                  <a:pt x="15024" y="392746"/>
                </a:lnTo>
                <a:lnTo>
                  <a:pt x="6766" y="433124"/>
                </a:lnTo>
                <a:lnTo>
                  <a:pt x="1713" y="474580"/>
                </a:lnTo>
                <a:lnTo>
                  <a:pt x="0" y="516978"/>
                </a:lnTo>
                <a:lnTo>
                  <a:pt x="0" y="2878937"/>
                </a:lnTo>
                <a:lnTo>
                  <a:pt x="1713" y="2921338"/>
                </a:lnTo>
                <a:lnTo>
                  <a:pt x="6766" y="2962794"/>
                </a:lnTo>
                <a:lnTo>
                  <a:pt x="15024" y="3003174"/>
                </a:lnTo>
                <a:lnTo>
                  <a:pt x="26355" y="3042343"/>
                </a:lnTo>
                <a:lnTo>
                  <a:pt x="40626" y="3080169"/>
                </a:lnTo>
                <a:lnTo>
                  <a:pt x="57703" y="3116519"/>
                </a:lnTo>
                <a:lnTo>
                  <a:pt x="77454" y="3151260"/>
                </a:lnTo>
                <a:lnTo>
                  <a:pt x="99746" y="3184259"/>
                </a:lnTo>
                <a:lnTo>
                  <a:pt x="124445" y="3215382"/>
                </a:lnTo>
                <a:lnTo>
                  <a:pt x="151418" y="3244497"/>
                </a:lnTo>
                <a:lnTo>
                  <a:pt x="180533" y="3271471"/>
                </a:lnTo>
                <a:lnTo>
                  <a:pt x="211657" y="3296170"/>
                </a:lnTo>
                <a:lnTo>
                  <a:pt x="244655" y="3318461"/>
                </a:lnTo>
                <a:lnTo>
                  <a:pt x="279396" y="3338212"/>
                </a:lnTo>
                <a:lnTo>
                  <a:pt x="315746" y="3355289"/>
                </a:lnTo>
                <a:lnTo>
                  <a:pt x="353572" y="3369560"/>
                </a:lnTo>
                <a:lnTo>
                  <a:pt x="392742" y="3380891"/>
                </a:lnTo>
                <a:lnTo>
                  <a:pt x="433121" y="3389150"/>
                </a:lnTo>
                <a:lnTo>
                  <a:pt x="474578" y="3394202"/>
                </a:lnTo>
                <a:lnTo>
                  <a:pt x="516978" y="3395916"/>
                </a:lnTo>
                <a:lnTo>
                  <a:pt x="6642163" y="3395916"/>
                </a:lnTo>
                <a:lnTo>
                  <a:pt x="6684564" y="3394202"/>
                </a:lnTo>
                <a:lnTo>
                  <a:pt x="6726020" y="3389150"/>
                </a:lnTo>
                <a:lnTo>
                  <a:pt x="6766400" y="3380891"/>
                </a:lnTo>
                <a:lnTo>
                  <a:pt x="6805569" y="3369560"/>
                </a:lnTo>
                <a:lnTo>
                  <a:pt x="6843395" y="3355289"/>
                </a:lnTo>
                <a:lnTo>
                  <a:pt x="6879745" y="3338212"/>
                </a:lnTo>
                <a:lnTo>
                  <a:pt x="6914486" y="3318461"/>
                </a:lnTo>
                <a:lnTo>
                  <a:pt x="6947485" y="3296170"/>
                </a:lnTo>
                <a:lnTo>
                  <a:pt x="6978608" y="3271471"/>
                </a:lnTo>
                <a:lnTo>
                  <a:pt x="7007723" y="3244497"/>
                </a:lnTo>
                <a:lnTo>
                  <a:pt x="7034696" y="3215382"/>
                </a:lnTo>
                <a:lnTo>
                  <a:pt x="7059395" y="3184259"/>
                </a:lnTo>
                <a:lnTo>
                  <a:pt x="7081687" y="3151260"/>
                </a:lnTo>
                <a:lnTo>
                  <a:pt x="7101438" y="3116519"/>
                </a:lnTo>
                <a:lnTo>
                  <a:pt x="7118515" y="3080169"/>
                </a:lnTo>
                <a:lnTo>
                  <a:pt x="7132786" y="3042343"/>
                </a:lnTo>
                <a:lnTo>
                  <a:pt x="7144117" y="3003174"/>
                </a:lnTo>
                <a:lnTo>
                  <a:pt x="7152376" y="2962794"/>
                </a:lnTo>
                <a:lnTo>
                  <a:pt x="7157428" y="2921338"/>
                </a:lnTo>
                <a:lnTo>
                  <a:pt x="7159142" y="2878937"/>
                </a:lnTo>
                <a:lnTo>
                  <a:pt x="7159142" y="516978"/>
                </a:lnTo>
                <a:lnTo>
                  <a:pt x="7157428" y="474580"/>
                </a:lnTo>
                <a:lnTo>
                  <a:pt x="7152376" y="433124"/>
                </a:lnTo>
                <a:lnTo>
                  <a:pt x="7144117" y="392746"/>
                </a:lnTo>
                <a:lnTo>
                  <a:pt x="7132786" y="353577"/>
                </a:lnTo>
                <a:lnTo>
                  <a:pt x="7118515" y="315751"/>
                </a:lnTo>
                <a:lnTo>
                  <a:pt x="7101438" y="279402"/>
                </a:lnTo>
                <a:lnTo>
                  <a:pt x="7081687" y="244661"/>
                </a:lnTo>
                <a:lnTo>
                  <a:pt x="7059395" y="211662"/>
                </a:lnTo>
                <a:lnTo>
                  <a:pt x="7034696" y="180539"/>
                </a:lnTo>
                <a:lnTo>
                  <a:pt x="7007723" y="151423"/>
                </a:lnTo>
                <a:lnTo>
                  <a:pt x="6978608" y="124449"/>
                </a:lnTo>
                <a:lnTo>
                  <a:pt x="6947485" y="99750"/>
                </a:lnTo>
                <a:lnTo>
                  <a:pt x="6914486" y="77457"/>
                </a:lnTo>
                <a:lnTo>
                  <a:pt x="6879745" y="57706"/>
                </a:lnTo>
                <a:lnTo>
                  <a:pt x="6843395" y="40628"/>
                </a:lnTo>
                <a:lnTo>
                  <a:pt x="6805569" y="26356"/>
                </a:lnTo>
                <a:lnTo>
                  <a:pt x="6766400" y="15025"/>
                </a:lnTo>
                <a:lnTo>
                  <a:pt x="6726020" y="6766"/>
                </a:lnTo>
                <a:lnTo>
                  <a:pt x="6684564" y="1713"/>
                </a:lnTo>
                <a:lnTo>
                  <a:pt x="6642163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0" y="3441700"/>
            <a:ext cx="3886200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4381500"/>
            <a:ext cx="6134100" cy="101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8458" y="3347354"/>
            <a:ext cx="6112510" cy="197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04265">
              <a:lnSpc>
                <a:spcPts val="7580"/>
              </a:lnSpc>
            </a:pPr>
            <a:r>
              <a:rPr sz="7750" b="1" dirty="0">
                <a:latin typeface="Arial Narrow"/>
                <a:cs typeface="Arial Narrow"/>
              </a:rPr>
              <a:t>Economic Self-Sufficiency</a:t>
            </a:r>
            <a:endParaRPr sz="77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8287" rIns="0" bIns="0" rtlCol="0">
            <a:spAutoFit/>
          </a:bodyPr>
          <a:lstStyle/>
          <a:p>
            <a:pPr marL="1740535">
              <a:lnSpc>
                <a:spcPct val="100000"/>
              </a:lnSpc>
            </a:pPr>
            <a:r>
              <a:rPr sz="4100" i="0" dirty="0">
                <a:solidFill>
                  <a:srgbClr val="FDFDFD"/>
                </a:solidFill>
                <a:latin typeface="Arial"/>
                <a:cs typeface="Arial"/>
              </a:rPr>
              <a:t>What</a:t>
            </a:r>
            <a:r>
              <a:rPr sz="4100" i="0" spc="-5" dirty="0">
                <a:solidFill>
                  <a:srgbClr val="FDFDFD"/>
                </a:solidFill>
                <a:latin typeface="Arial"/>
                <a:cs typeface="Arial"/>
              </a:rPr>
              <a:t> i</a:t>
            </a:r>
            <a:r>
              <a:rPr sz="4100" i="0" dirty="0">
                <a:solidFill>
                  <a:srgbClr val="FDFDFD"/>
                </a:solidFill>
                <a:latin typeface="Arial"/>
                <a:cs typeface="Arial"/>
              </a:rPr>
              <a:t>s the</a:t>
            </a:r>
            <a:r>
              <a:rPr sz="4100" i="0" spc="-5" dirty="0">
                <a:solidFill>
                  <a:srgbClr val="FDFDFD"/>
                </a:solidFill>
                <a:latin typeface="Arial"/>
                <a:cs typeface="Arial"/>
              </a:rPr>
              <a:t> botto</a:t>
            </a:r>
            <a:r>
              <a:rPr sz="4100" i="0" dirty="0">
                <a:solidFill>
                  <a:srgbClr val="FDFDFD"/>
                </a:solidFill>
                <a:latin typeface="Arial"/>
                <a:cs typeface="Arial"/>
              </a:rPr>
              <a:t>m</a:t>
            </a:r>
            <a:r>
              <a:rPr sz="4100" i="0" spc="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4100" i="0" spc="-5" dirty="0">
                <a:solidFill>
                  <a:srgbClr val="FDFDFD"/>
                </a:solidFill>
                <a:latin typeface="Arial"/>
                <a:cs typeface="Arial"/>
              </a:rPr>
              <a:t>line?</a:t>
            </a:r>
            <a:endParaRPr sz="4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43</a:t>
            </a:fld>
            <a:endParaRPr spc="1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433831"/>
            <a:ext cx="9199245" cy="6905625"/>
          </a:xfrm>
          <a:custGeom>
            <a:avLst/>
            <a:gdLst/>
            <a:ahLst/>
            <a:cxnLst/>
            <a:rect l="l" t="t" r="r" b="b"/>
            <a:pathLst>
              <a:path w="9199245" h="6905625">
                <a:moveTo>
                  <a:pt x="0" y="6905625"/>
                </a:moveTo>
                <a:lnTo>
                  <a:pt x="9198864" y="6905625"/>
                </a:lnTo>
                <a:lnTo>
                  <a:pt x="9198864" y="0"/>
                </a:lnTo>
                <a:lnTo>
                  <a:pt x="0" y="0"/>
                </a:lnTo>
                <a:lnTo>
                  <a:pt x="0" y="6905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7438" y="753033"/>
            <a:ext cx="3861345" cy="6420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0" y="596900"/>
            <a:ext cx="55880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7455" y="667621"/>
            <a:ext cx="5368290" cy="1762760"/>
          </a:xfrm>
          <a:custGeom>
            <a:avLst/>
            <a:gdLst/>
            <a:ahLst/>
            <a:cxnLst/>
            <a:rect l="l" t="t" r="r" b="b"/>
            <a:pathLst>
              <a:path w="5368290" h="1762760">
                <a:moveTo>
                  <a:pt x="5233174" y="0"/>
                </a:moveTo>
                <a:lnTo>
                  <a:pt x="134591" y="0"/>
                </a:lnTo>
                <a:lnTo>
                  <a:pt x="92041" y="6942"/>
                </a:lnTo>
                <a:lnTo>
                  <a:pt x="55093" y="26113"/>
                </a:lnTo>
                <a:lnTo>
                  <a:pt x="25961" y="55299"/>
                </a:lnTo>
                <a:lnTo>
                  <a:pt x="6859" y="92290"/>
                </a:lnTo>
                <a:lnTo>
                  <a:pt x="14" y="134592"/>
                </a:lnTo>
                <a:lnTo>
                  <a:pt x="0" y="1627774"/>
                </a:lnTo>
                <a:lnTo>
                  <a:pt x="819" y="1642443"/>
                </a:lnTo>
                <a:lnTo>
                  <a:pt x="12085" y="1683372"/>
                </a:lnTo>
                <a:lnTo>
                  <a:pt x="34842" y="1717960"/>
                </a:lnTo>
                <a:lnTo>
                  <a:pt x="66877" y="1743995"/>
                </a:lnTo>
                <a:lnTo>
                  <a:pt x="105976" y="1759263"/>
                </a:lnTo>
                <a:lnTo>
                  <a:pt x="134873" y="1762366"/>
                </a:lnTo>
                <a:lnTo>
                  <a:pt x="5233456" y="1762366"/>
                </a:lnTo>
                <a:lnTo>
                  <a:pt x="5276006" y="1755422"/>
                </a:lnTo>
                <a:lnTo>
                  <a:pt x="5312954" y="1736249"/>
                </a:lnTo>
                <a:lnTo>
                  <a:pt x="5342086" y="1707061"/>
                </a:lnTo>
                <a:lnTo>
                  <a:pt x="5361188" y="1670070"/>
                </a:lnTo>
                <a:lnTo>
                  <a:pt x="5368033" y="1627774"/>
                </a:lnTo>
                <a:lnTo>
                  <a:pt x="5368048" y="134592"/>
                </a:lnTo>
                <a:lnTo>
                  <a:pt x="5367228" y="119920"/>
                </a:lnTo>
                <a:lnTo>
                  <a:pt x="5355962" y="78988"/>
                </a:lnTo>
                <a:lnTo>
                  <a:pt x="5333205" y="44400"/>
                </a:lnTo>
                <a:lnTo>
                  <a:pt x="5301170" y="18367"/>
                </a:lnTo>
                <a:lnTo>
                  <a:pt x="5262071" y="3102"/>
                </a:lnTo>
                <a:lnTo>
                  <a:pt x="5233174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16652" y="862858"/>
            <a:ext cx="4569460" cy="140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5100"/>
              </a:lnSpc>
            </a:pPr>
            <a:r>
              <a:rPr sz="3100" dirty="0">
                <a:solidFill>
                  <a:srgbClr val="FFFFFF"/>
                </a:solidFill>
                <a:latin typeface="Arial Narrow"/>
                <a:cs typeface="Arial Narrow"/>
              </a:rPr>
              <a:t>Preparing</a:t>
            </a:r>
            <a:r>
              <a:rPr sz="3100" spc="-5" dirty="0">
                <a:solidFill>
                  <a:srgbClr val="FFFFFF"/>
                </a:solidFill>
                <a:latin typeface="Arial Narrow"/>
                <a:cs typeface="Arial Narrow"/>
              </a:rPr>
              <a:t> al</a:t>
            </a:r>
            <a:r>
              <a:rPr sz="3100" dirty="0">
                <a:solidFill>
                  <a:srgbClr val="FFFFFF"/>
                </a:solidFill>
                <a:latin typeface="Arial Narrow"/>
                <a:cs typeface="Arial Narrow"/>
              </a:rPr>
              <a:t>l </a:t>
            </a:r>
            <a:r>
              <a:rPr sz="3100" spc="-5" dirty="0">
                <a:solidFill>
                  <a:srgbClr val="FFFFFF"/>
                </a:solidFill>
                <a:latin typeface="Arial Narrow"/>
                <a:cs typeface="Arial Narrow"/>
              </a:rPr>
              <a:t>student</a:t>
            </a:r>
            <a:r>
              <a:rPr sz="31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1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3100" dirty="0">
                <a:solidFill>
                  <a:srgbClr val="FFFFFF"/>
                </a:solidFill>
                <a:latin typeface="Arial Narrow"/>
                <a:cs typeface="Arial Narrow"/>
              </a:rPr>
              <a:t>r their </a:t>
            </a:r>
            <a:r>
              <a:rPr sz="3400" spc="-25" dirty="0">
                <a:solidFill>
                  <a:srgbClr val="D4FB79"/>
                </a:solidFill>
                <a:latin typeface="Arial Narrow"/>
                <a:cs typeface="Arial Narrow"/>
              </a:rPr>
              <a:t>decad</a:t>
            </a:r>
            <a:r>
              <a:rPr sz="3400" spc="-20" dirty="0">
                <a:solidFill>
                  <a:srgbClr val="D4FB79"/>
                </a:solidFill>
                <a:latin typeface="Arial Narrow"/>
                <a:cs typeface="Arial Narrow"/>
              </a:rPr>
              <a:t>e</a:t>
            </a:r>
            <a:r>
              <a:rPr sz="3400" dirty="0">
                <a:solidFill>
                  <a:srgbClr val="D4FB79"/>
                </a:solidFill>
                <a:latin typeface="Arial Narrow"/>
                <a:cs typeface="Arial Narrow"/>
              </a:rPr>
              <a:t> </a:t>
            </a:r>
            <a:r>
              <a:rPr sz="3400" spc="-25" dirty="0">
                <a:solidFill>
                  <a:srgbClr val="D4FB79"/>
                </a:solidFill>
                <a:latin typeface="Arial Narrow"/>
                <a:cs typeface="Arial Narrow"/>
              </a:rPr>
              <a:t>o</a:t>
            </a:r>
            <a:r>
              <a:rPr sz="3400" spc="-10" dirty="0">
                <a:solidFill>
                  <a:srgbClr val="D4FB79"/>
                </a:solidFill>
                <a:latin typeface="Arial Narrow"/>
                <a:cs typeface="Arial Narrow"/>
              </a:rPr>
              <a:t>f</a:t>
            </a:r>
            <a:r>
              <a:rPr sz="3400" spc="-5" dirty="0">
                <a:solidFill>
                  <a:srgbClr val="D4FB79"/>
                </a:solidFill>
                <a:latin typeface="Arial Narrow"/>
                <a:cs typeface="Arial Narrow"/>
              </a:rPr>
              <a:t> </a:t>
            </a:r>
            <a:r>
              <a:rPr sz="3400" spc="-15" dirty="0">
                <a:solidFill>
                  <a:srgbClr val="D4FB79"/>
                </a:solidFill>
                <a:latin typeface="Arial Narrow"/>
                <a:cs typeface="Arial Narrow"/>
              </a:rPr>
              <a:t>transition</a:t>
            </a:r>
            <a:r>
              <a:rPr sz="3400" spc="-50" dirty="0">
                <a:solidFill>
                  <a:srgbClr val="D4FB79"/>
                </a:solidFill>
                <a:latin typeface="Arial Narrow"/>
                <a:cs typeface="Arial Narrow"/>
              </a:rPr>
              <a:t> </a:t>
            </a:r>
            <a:r>
              <a:rPr sz="3100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31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100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3400" spc="-20" dirty="0">
                <a:solidFill>
                  <a:srgbClr val="D4FB79"/>
                </a:solidFill>
                <a:latin typeface="Arial Narrow"/>
                <a:cs typeface="Arial Narrow"/>
              </a:rPr>
              <a:t>career-inclusive</a:t>
            </a:r>
            <a:r>
              <a:rPr sz="3400" spc="10" dirty="0">
                <a:solidFill>
                  <a:srgbClr val="D4FB79"/>
                </a:solidFill>
                <a:latin typeface="Arial Narrow"/>
                <a:cs typeface="Arial Narrow"/>
              </a:rPr>
              <a:t> </a:t>
            </a:r>
            <a:r>
              <a:rPr sz="3400" spc="-20" dirty="0">
                <a:solidFill>
                  <a:srgbClr val="D4FB79"/>
                </a:solidFill>
                <a:latin typeface="Arial Narrow"/>
                <a:cs typeface="Arial Narrow"/>
              </a:rPr>
              <a:t>10-yea</a:t>
            </a:r>
            <a:r>
              <a:rPr sz="3400" spc="-10" dirty="0">
                <a:solidFill>
                  <a:srgbClr val="D4FB79"/>
                </a:solidFill>
                <a:latin typeface="Arial Narrow"/>
                <a:cs typeface="Arial Narrow"/>
              </a:rPr>
              <a:t>r</a:t>
            </a:r>
            <a:r>
              <a:rPr sz="3400" dirty="0">
                <a:solidFill>
                  <a:srgbClr val="D4FB79"/>
                </a:solidFill>
                <a:latin typeface="Arial Narrow"/>
                <a:cs typeface="Arial Narrow"/>
              </a:rPr>
              <a:t> </a:t>
            </a:r>
            <a:r>
              <a:rPr sz="3400" spc="-20" dirty="0">
                <a:solidFill>
                  <a:srgbClr val="D4FB79"/>
                </a:solidFill>
                <a:latin typeface="Arial Narrow"/>
                <a:cs typeface="Arial Narrow"/>
              </a:rPr>
              <a:t>plan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 rot="16320000">
            <a:off x="-1135224" y="4641188"/>
            <a:ext cx="4162206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400" spc="-590" dirty="0">
                <a:latin typeface="Century Gothic"/>
                <a:cs typeface="Century Gothic"/>
              </a:rPr>
              <a:t>Annu</a:t>
            </a:r>
            <a:r>
              <a:rPr sz="2400" spc="-630" dirty="0">
                <a:latin typeface="Century Gothic"/>
                <a:cs typeface="Century Gothic"/>
              </a:rPr>
              <a:t>a</a:t>
            </a:r>
            <a:r>
              <a:rPr sz="2400" spc="-5" dirty="0">
                <a:latin typeface="Century Gothic"/>
                <a:cs typeface="Century Gothic"/>
              </a:rPr>
              <a:t>l</a:t>
            </a:r>
            <a:r>
              <a:rPr sz="2400" spc="-170" dirty="0">
                <a:latin typeface="Century Gothic"/>
                <a:cs typeface="Century Gothic"/>
              </a:rPr>
              <a:t> </a:t>
            </a:r>
            <a:r>
              <a:rPr sz="2400" spc="-560" dirty="0">
                <a:latin typeface="Century Gothic"/>
                <a:cs typeface="Century Gothic"/>
              </a:rPr>
              <a:t>u</a:t>
            </a:r>
            <a:r>
              <a:rPr sz="2400" spc="-625" dirty="0">
                <a:latin typeface="Century Gothic"/>
                <a:cs typeface="Century Gothic"/>
              </a:rPr>
              <a:t>p</a:t>
            </a:r>
            <a:r>
              <a:rPr sz="2400" spc="-710" dirty="0">
                <a:latin typeface="Century Gothic"/>
                <a:cs typeface="Century Gothic"/>
              </a:rPr>
              <a:t>da</a:t>
            </a:r>
            <a:r>
              <a:rPr sz="2400" spc="-310" dirty="0">
                <a:latin typeface="Century Gothic"/>
                <a:cs typeface="Century Gothic"/>
              </a:rPr>
              <a:t>tin</a:t>
            </a:r>
            <a:r>
              <a:rPr sz="2400" spc="-535" dirty="0">
                <a:latin typeface="Century Gothic"/>
                <a:cs typeface="Century Gothic"/>
              </a:rPr>
              <a:t>g</a:t>
            </a:r>
            <a:r>
              <a:rPr sz="2400" spc="-165" dirty="0">
                <a:latin typeface="Century Gothic"/>
                <a:cs typeface="Century Gothic"/>
              </a:rPr>
              <a:t> </a:t>
            </a:r>
            <a:r>
              <a:rPr sz="2400" spc="-560" dirty="0">
                <a:latin typeface="Century Gothic"/>
                <a:cs typeface="Century Gothic"/>
              </a:rPr>
              <a:t>o</a:t>
            </a:r>
            <a:r>
              <a:rPr sz="2400" spc="-265" dirty="0">
                <a:latin typeface="Century Gothic"/>
                <a:cs typeface="Century Gothic"/>
              </a:rPr>
              <a:t>f</a:t>
            </a:r>
            <a:r>
              <a:rPr sz="2400" spc="-170" dirty="0">
                <a:latin typeface="Century Gothic"/>
                <a:cs typeface="Century Gothic"/>
              </a:rPr>
              <a:t> </a:t>
            </a:r>
            <a:r>
              <a:rPr sz="2400" spc="-225" dirty="0">
                <a:latin typeface="Century Gothic"/>
                <a:cs typeface="Century Gothic"/>
              </a:rPr>
              <a:t>s</a:t>
            </a:r>
            <a:r>
              <a:rPr sz="2400" spc="-505" dirty="0">
                <a:latin typeface="Century Gothic"/>
                <a:cs typeface="Century Gothic"/>
              </a:rPr>
              <a:t>tud</a:t>
            </a:r>
            <a:r>
              <a:rPr sz="2400" spc="-450" dirty="0">
                <a:latin typeface="Century Gothic"/>
                <a:cs typeface="Century Gothic"/>
              </a:rPr>
              <a:t>ent</a:t>
            </a:r>
            <a:r>
              <a:rPr sz="2400" spc="-350" dirty="0">
                <a:latin typeface="Century Gothic"/>
                <a:cs typeface="Century Gothic"/>
              </a:rPr>
              <a:t>s</a:t>
            </a:r>
            <a:r>
              <a:rPr sz="2400" spc="-295" dirty="0">
                <a:latin typeface="Century Gothic"/>
                <a:cs typeface="Century Gothic"/>
              </a:rPr>
              <a:t>’</a:t>
            </a:r>
            <a:r>
              <a:rPr sz="2400" spc="-170" dirty="0">
                <a:latin typeface="Century Gothic"/>
                <a:cs typeface="Century Gothic"/>
              </a:rPr>
              <a:t> </a:t>
            </a:r>
            <a:r>
              <a:rPr sz="2400" spc="-475" dirty="0">
                <a:latin typeface="Century Gothic"/>
                <a:cs typeface="Century Gothic"/>
              </a:rPr>
              <a:t>1</a:t>
            </a:r>
            <a:r>
              <a:rPr sz="2400" spc="-360" dirty="0">
                <a:latin typeface="Century Gothic"/>
                <a:cs typeface="Century Gothic"/>
              </a:rPr>
              <a:t>0-</a:t>
            </a:r>
            <a:r>
              <a:rPr sz="2400" spc="-445" dirty="0">
                <a:latin typeface="Century Gothic"/>
                <a:cs typeface="Century Gothic"/>
              </a:rPr>
              <a:t>y</a:t>
            </a:r>
            <a:r>
              <a:rPr sz="2400" spc="-690" dirty="0">
                <a:latin typeface="Century Gothic"/>
                <a:cs typeface="Century Gothic"/>
              </a:rPr>
              <a:t>ea</a:t>
            </a:r>
            <a:r>
              <a:rPr sz="2400" spc="-80" dirty="0">
                <a:latin typeface="Century Gothic"/>
                <a:cs typeface="Century Gothic"/>
              </a:rPr>
              <a:t>r</a:t>
            </a:r>
            <a:r>
              <a:rPr sz="2400" spc="-170" dirty="0">
                <a:latin typeface="Century Gothic"/>
                <a:cs typeface="Century Gothic"/>
              </a:rPr>
              <a:t> </a:t>
            </a:r>
            <a:r>
              <a:rPr sz="2400" spc="-690" dirty="0">
                <a:latin typeface="Century Gothic"/>
                <a:cs typeface="Century Gothic"/>
              </a:rPr>
              <a:t>p</a:t>
            </a:r>
            <a:r>
              <a:rPr sz="2400" spc="-165" dirty="0">
                <a:latin typeface="Century Gothic"/>
                <a:cs typeface="Century Gothic"/>
              </a:rPr>
              <a:t>l</a:t>
            </a:r>
            <a:r>
              <a:rPr sz="2400" spc="-545" dirty="0">
                <a:latin typeface="Century Gothic"/>
                <a:cs typeface="Century Gothic"/>
              </a:rPr>
              <a:t>a</a:t>
            </a:r>
            <a:r>
              <a:rPr sz="2400" spc="-360" dirty="0">
                <a:latin typeface="Century Gothic"/>
                <a:cs typeface="Century Gothic"/>
              </a:rPr>
              <a:t>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03400" y="6273800"/>
            <a:ext cx="5930900" cy="107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1381" y="6260449"/>
            <a:ext cx="5664835" cy="989330"/>
          </a:xfrm>
          <a:custGeom>
            <a:avLst/>
            <a:gdLst/>
            <a:ahLst/>
            <a:cxnLst/>
            <a:rect l="l" t="t" r="r" b="b"/>
            <a:pathLst>
              <a:path w="5664834" h="989329">
                <a:moveTo>
                  <a:pt x="5529897" y="0"/>
                </a:moveTo>
                <a:lnTo>
                  <a:pt x="134591" y="0"/>
                </a:lnTo>
                <a:lnTo>
                  <a:pt x="92041" y="6943"/>
                </a:lnTo>
                <a:lnTo>
                  <a:pt x="55093" y="26116"/>
                </a:lnTo>
                <a:lnTo>
                  <a:pt x="25961" y="55305"/>
                </a:lnTo>
                <a:lnTo>
                  <a:pt x="6859" y="92295"/>
                </a:lnTo>
                <a:lnTo>
                  <a:pt x="14" y="134592"/>
                </a:lnTo>
                <a:lnTo>
                  <a:pt x="0" y="854496"/>
                </a:lnTo>
                <a:lnTo>
                  <a:pt x="819" y="869165"/>
                </a:lnTo>
                <a:lnTo>
                  <a:pt x="12085" y="910094"/>
                </a:lnTo>
                <a:lnTo>
                  <a:pt x="34842" y="944683"/>
                </a:lnTo>
                <a:lnTo>
                  <a:pt x="66877" y="970717"/>
                </a:lnTo>
                <a:lnTo>
                  <a:pt x="105976" y="985985"/>
                </a:lnTo>
                <a:lnTo>
                  <a:pt x="134873" y="989088"/>
                </a:lnTo>
                <a:lnTo>
                  <a:pt x="5530179" y="989088"/>
                </a:lnTo>
                <a:lnTo>
                  <a:pt x="5572729" y="982144"/>
                </a:lnTo>
                <a:lnTo>
                  <a:pt x="5609677" y="962971"/>
                </a:lnTo>
                <a:lnTo>
                  <a:pt x="5638809" y="933783"/>
                </a:lnTo>
                <a:lnTo>
                  <a:pt x="5657911" y="896793"/>
                </a:lnTo>
                <a:lnTo>
                  <a:pt x="5664756" y="854496"/>
                </a:lnTo>
                <a:lnTo>
                  <a:pt x="5664770" y="134592"/>
                </a:lnTo>
                <a:lnTo>
                  <a:pt x="5663951" y="119922"/>
                </a:lnTo>
                <a:lnTo>
                  <a:pt x="5652685" y="78994"/>
                </a:lnTo>
                <a:lnTo>
                  <a:pt x="5629928" y="44405"/>
                </a:lnTo>
                <a:lnTo>
                  <a:pt x="5597893" y="18370"/>
                </a:lnTo>
                <a:lnTo>
                  <a:pt x="5558794" y="3103"/>
                </a:lnTo>
                <a:lnTo>
                  <a:pt x="5529897" y="0"/>
                </a:lnTo>
                <a:close/>
              </a:path>
            </a:pathLst>
          </a:custGeom>
          <a:solidFill>
            <a:srgbClr val="73F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3400" y="5143500"/>
            <a:ext cx="5930900" cy="111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1381" y="5118502"/>
            <a:ext cx="5664835" cy="863600"/>
          </a:xfrm>
          <a:custGeom>
            <a:avLst/>
            <a:gdLst/>
            <a:ahLst/>
            <a:cxnLst/>
            <a:rect l="l" t="t" r="r" b="b"/>
            <a:pathLst>
              <a:path w="5664834" h="863600">
                <a:moveTo>
                  <a:pt x="5529897" y="0"/>
                </a:moveTo>
                <a:lnTo>
                  <a:pt x="134591" y="0"/>
                </a:lnTo>
                <a:lnTo>
                  <a:pt x="92041" y="6943"/>
                </a:lnTo>
                <a:lnTo>
                  <a:pt x="55093" y="26116"/>
                </a:lnTo>
                <a:lnTo>
                  <a:pt x="25961" y="55305"/>
                </a:lnTo>
                <a:lnTo>
                  <a:pt x="6859" y="92295"/>
                </a:lnTo>
                <a:lnTo>
                  <a:pt x="14" y="134592"/>
                </a:lnTo>
                <a:lnTo>
                  <a:pt x="0" y="728614"/>
                </a:lnTo>
                <a:lnTo>
                  <a:pt x="819" y="743283"/>
                </a:lnTo>
                <a:lnTo>
                  <a:pt x="12085" y="784212"/>
                </a:lnTo>
                <a:lnTo>
                  <a:pt x="34842" y="818800"/>
                </a:lnTo>
                <a:lnTo>
                  <a:pt x="66877" y="844835"/>
                </a:lnTo>
                <a:lnTo>
                  <a:pt x="105976" y="860103"/>
                </a:lnTo>
                <a:lnTo>
                  <a:pt x="134873" y="863206"/>
                </a:lnTo>
                <a:lnTo>
                  <a:pt x="5530179" y="863206"/>
                </a:lnTo>
                <a:lnTo>
                  <a:pt x="5572729" y="856262"/>
                </a:lnTo>
                <a:lnTo>
                  <a:pt x="5609677" y="837089"/>
                </a:lnTo>
                <a:lnTo>
                  <a:pt x="5638809" y="807901"/>
                </a:lnTo>
                <a:lnTo>
                  <a:pt x="5657911" y="770910"/>
                </a:lnTo>
                <a:lnTo>
                  <a:pt x="5664756" y="728614"/>
                </a:lnTo>
                <a:lnTo>
                  <a:pt x="5664770" y="134592"/>
                </a:lnTo>
                <a:lnTo>
                  <a:pt x="5663951" y="119922"/>
                </a:lnTo>
                <a:lnTo>
                  <a:pt x="5652685" y="78994"/>
                </a:lnTo>
                <a:lnTo>
                  <a:pt x="5629928" y="44405"/>
                </a:lnTo>
                <a:lnTo>
                  <a:pt x="5597893" y="18370"/>
                </a:lnTo>
                <a:lnTo>
                  <a:pt x="5558794" y="3103"/>
                </a:lnTo>
                <a:lnTo>
                  <a:pt x="5529897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0700" y="3873500"/>
            <a:ext cx="5930900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2390" y="3850674"/>
            <a:ext cx="5664835" cy="989330"/>
          </a:xfrm>
          <a:custGeom>
            <a:avLst/>
            <a:gdLst/>
            <a:ahLst/>
            <a:cxnLst/>
            <a:rect l="l" t="t" r="r" b="b"/>
            <a:pathLst>
              <a:path w="5664834" h="989329">
                <a:moveTo>
                  <a:pt x="5529897" y="0"/>
                </a:moveTo>
                <a:lnTo>
                  <a:pt x="134591" y="0"/>
                </a:lnTo>
                <a:lnTo>
                  <a:pt x="92041" y="6943"/>
                </a:lnTo>
                <a:lnTo>
                  <a:pt x="55093" y="26116"/>
                </a:lnTo>
                <a:lnTo>
                  <a:pt x="25961" y="55305"/>
                </a:lnTo>
                <a:lnTo>
                  <a:pt x="6859" y="92295"/>
                </a:lnTo>
                <a:lnTo>
                  <a:pt x="14" y="134592"/>
                </a:lnTo>
                <a:lnTo>
                  <a:pt x="0" y="854496"/>
                </a:lnTo>
                <a:lnTo>
                  <a:pt x="819" y="869165"/>
                </a:lnTo>
                <a:lnTo>
                  <a:pt x="12085" y="910094"/>
                </a:lnTo>
                <a:lnTo>
                  <a:pt x="34842" y="944683"/>
                </a:lnTo>
                <a:lnTo>
                  <a:pt x="66877" y="970717"/>
                </a:lnTo>
                <a:lnTo>
                  <a:pt x="105976" y="985985"/>
                </a:lnTo>
                <a:lnTo>
                  <a:pt x="134873" y="989088"/>
                </a:lnTo>
                <a:lnTo>
                  <a:pt x="5530179" y="989088"/>
                </a:lnTo>
                <a:lnTo>
                  <a:pt x="5572729" y="982144"/>
                </a:lnTo>
                <a:lnTo>
                  <a:pt x="5609677" y="962971"/>
                </a:lnTo>
                <a:lnTo>
                  <a:pt x="5638809" y="933783"/>
                </a:lnTo>
                <a:lnTo>
                  <a:pt x="5657911" y="896793"/>
                </a:lnTo>
                <a:lnTo>
                  <a:pt x="5664756" y="854496"/>
                </a:lnTo>
                <a:lnTo>
                  <a:pt x="5664770" y="134592"/>
                </a:lnTo>
                <a:lnTo>
                  <a:pt x="5663951" y="119922"/>
                </a:lnTo>
                <a:lnTo>
                  <a:pt x="5652685" y="78994"/>
                </a:lnTo>
                <a:lnTo>
                  <a:pt x="5629928" y="44405"/>
                </a:lnTo>
                <a:lnTo>
                  <a:pt x="5597893" y="18370"/>
                </a:lnTo>
                <a:lnTo>
                  <a:pt x="5558794" y="3103"/>
                </a:lnTo>
                <a:lnTo>
                  <a:pt x="5529897" y="0"/>
                </a:lnTo>
                <a:close/>
              </a:path>
            </a:pathLst>
          </a:custGeom>
          <a:solidFill>
            <a:srgbClr val="FF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300" y="558800"/>
            <a:ext cx="3390900" cy="142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9353" y="550722"/>
            <a:ext cx="3030220" cy="1151255"/>
          </a:xfrm>
          <a:custGeom>
            <a:avLst/>
            <a:gdLst/>
            <a:ahLst/>
            <a:cxnLst/>
            <a:rect l="l" t="t" r="r" b="b"/>
            <a:pathLst>
              <a:path w="3030220" h="1151255">
                <a:moveTo>
                  <a:pt x="2895320" y="0"/>
                </a:moveTo>
                <a:lnTo>
                  <a:pt x="134591" y="0"/>
                </a:lnTo>
                <a:lnTo>
                  <a:pt x="92041" y="6943"/>
                </a:lnTo>
                <a:lnTo>
                  <a:pt x="55093" y="26116"/>
                </a:lnTo>
                <a:lnTo>
                  <a:pt x="25961" y="55305"/>
                </a:lnTo>
                <a:lnTo>
                  <a:pt x="6859" y="92295"/>
                </a:lnTo>
                <a:lnTo>
                  <a:pt x="15" y="134581"/>
                </a:lnTo>
                <a:lnTo>
                  <a:pt x="0" y="1016345"/>
                </a:lnTo>
                <a:lnTo>
                  <a:pt x="819" y="1031014"/>
                </a:lnTo>
                <a:lnTo>
                  <a:pt x="12085" y="1071943"/>
                </a:lnTo>
                <a:lnTo>
                  <a:pt x="34842" y="1106531"/>
                </a:lnTo>
                <a:lnTo>
                  <a:pt x="66877" y="1132566"/>
                </a:lnTo>
                <a:lnTo>
                  <a:pt x="105976" y="1147834"/>
                </a:lnTo>
                <a:lnTo>
                  <a:pt x="134873" y="1150937"/>
                </a:lnTo>
                <a:lnTo>
                  <a:pt x="2895612" y="1150937"/>
                </a:lnTo>
                <a:lnTo>
                  <a:pt x="2938166" y="1143990"/>
                </a:lnTo>
                <a:lnTo>
                  <a:pt x="2975115" y="1124817"/>
                </a:lnTo>
                <a:lnTo>
                  <a:pt x="3004246" y="1095629"/>
                </a:lnTo>
                <a:lnTo>
                  <a:pt x="3023348" y="1058640"/>
                </a:lnTo>
                <a:lnTo>
                  <a:pt x="3030191" y="1016345"/>
                </a:lnTo>
                <a:lnTo>
                  <a:pt x="3030206" y="134581"/>
                </a:lnTo>
                <a:lnTo>
                  <a:pt x="3029386" y="119913"/>
                </a:lnTo>
                <a:lnTo>
                  <a:pt x="3018118" y="78987"/>
                </a:lnTo>
                <a:lnTo>
                  <a:pt x="2995359" y="44401"/>
                </a:lnTo>
                <a:lnTo>
                  <a:pt x="2963322" y="18369"/>
                </a:lnTo>
                <a:lnTo>
                  <a:pt x="2924220" y="3102"/>
                </a:lnTo>
                <a:lnTo>
                  <a:pt x="2895320" y="0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6700" y="736600"/>
            <a:ext cx="17399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4100" y="1155700"/>
            <a:ext cx="2717800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3400" y="2730500"/>
            <a:ext cx="5930900" cy="1130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1381" y="2708727"/>
            <a:ext cx="5664835" cy="863600"/>
          </a:xfrm>
          <a:custGeom>
            <a:avLst/>
            <a:gdLst/>
            <a:ahLst/>
            <a:cxnLst/>
            <a:rect l="l" t="t" r="r" b="b"/>
            <a:pathLst>
              <a:path w="5664834" h="863600">
                <a:moveTo>
                  <a:pt x="5529897" y="0"/>
                </a:moveTo>
                <a:lnTo>
                  <a:pt x="134591" y="0"/>
                </a:lnTo>
                <a:lnTo>
                  <a:pt x="92041" y="6943"/>
                </a:lnTo>
                <a:lnTo>
                  <a:pt x="55093" y="26116"/>
                </a:lnTo>
                <a:lnTo>
                  <a:pt x="25961" y="55305"/>
                </a:lnTo>
                <a:lnTo>
                  <a:pt x="6859" y="92295"/>
                </a:lnTo>
                <a:lnTo>
                  <a:pt x="14" y="134592"/>
                </a:lnTo>
                <a:lnTo>
                  <a:pt x="0" y="728614"/>
                </a:lnTo>
                <a:lnTo>
                  <a:pt x="819" y="743283"/>
                </a:lnTo>
                <a:lnTo>
                  <a:pt x="12085" y="784212"/>
                </a:lnTo>
                <a:lnTo>
                  <a:pt x="34842" y="818800"/>
                </a:lnTo>
                <a:lnTo>
                  <a:pt x="66877" y="844835"/>
                </a:lnTo>
                <a:lnTo>
                  <a:pt x="105976" y="860103"/>
                </a:lnTo>
                <a:lnTo>
                  <a:pt x="134873" y="863206"/>
                </a:lnTo>
                <a:lnTo>
                  <a:pt x="5530179" y="863206"/>
                </a:lnTo>
                <a:lnTo>
                  <a:pt x="5572729" y="856262"/>
                </a:lnTo>
                <a:lnTo>
                  <a:pt x="5609677" y="837089"/>
                </a:lnTo>
                <a:lnTo>
                  <a:pt x="5638809" y="807901"/>
                </a:lnTo>
                <a:lnTo>
                  <a:pt x="5657911" y="770910"/>
                </a:lnTo>
                <a:lnTo>
                  <a:pt x="5664756" y="728614"/>
                </a:lnTo>
                <a:lnTo>
                  <a:pt x="5664770" y="134592"/>
                </a:lnTo>
                <a:lnTo>
                  <a:pt x="5663951" y="119922"/>
                </a:lnTo>
                <a:lnTo>
                  <a:pt x="5652685" y="78994"/>
                </a:lnTo>
                <a:lnTo>
                  <a:pt x="5629928" y="44405"/>
                </a:lnTo>
                <a:lnTo>
                  <a:pt x="5597893" y="18370"/>
                </a:lnTo>
                <a:lnTo>
                  <a:pt x="5558794" y="3103"/>
                </a:lnTo>
                <a:lnTo>
                  <a:pt x="5529897" y="0"/>
                </a:lnTo>
                <a:close/>
              </a:path>
            </a:pathLst>
          </a:custGeom>
          <a:solidFill>
            <a:srgbClr val="FF7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44336" y="2870355"/>
            <a:ext cx="5438140" cy="409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325"/>
              </a:lnSpc>
            </a:pPr>
            <a:r>
              <a:rPr sz="2800" b="1" spc="-20" dirty="0">
                <a:latin typeface="Arial Narrow"/>
                <a:cs typeface="Arial Narrow"/>
              </a:rPr>
              <a:t>W</a:t>
            </a:r>
            <a:r>
              <a:rPr sz="2800" b="1" spc="10" dirty="0">
                <a:latin typeface="Arial Narrow"/>
                <a:cs typeface="Arial Narrow"/>
              </a:rPr>
              <a:t>orkforce</a:t>
            </a:r>
            <a:r>
              <a:rPr sz="2800" b="1" spc="5" dirty="0">
                <a:latin typeface="Arial Narrow"/>
                <a:cs typeface="Arial Narrow"/>
              </a:rPr>
              <a:t> entry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ts val="1585"/>
              </a:lnSpc>
            </a:pPr>
            <a:r>
              <a:rPr sz="1350" spc="-35" dirty="0">
                <a:latin typeface="Arial Narrow"/>
                <a:cs typeface="Arial Narrow"/>
              </a:rPr>
              <a:t>W</a:t>
            </a:r>
            <a:r>
              <a:rPr sz="1350" spc="-10" dirty="0">
                <a:latin typeface="Arial Narrow"/>
                <a:cs typeface="Arial Narrow"/>
              </a:rPr>
              <a:t>orkforce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entry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spc="-15" dirty="0">
                <a:latin typeface="Arial Narrow"/>
                <a:cs typeface="Arial Narrow"/>
              </a:rPr>
              <a:t>a</a:t>
            </a:r>
            <a:r>
              <a:rPr sz="1350" spc="-5" dirty="0">
                <a:latin typeface="Arial Narrow"/>
                <a:cs typeface="Arial Narrow"/>
              </a:rPr>
              <a:t>t </a:t>
            </a:r>
            <a:r>
              <a:rPr sz="1350" spc="-10" dirty="0">
                <a:latin typeface="Arial Narrow"/>
                <a:cs typeface="Arial Narrow"/>
              </a:rPr>
              <a:t>a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leve</a:t>
            </a:r>
            <a:r>
              <a:rPr sz="1350" spc="-5" dirty="0">
                <a:latin typeface="Arial Narrow"/>
                <a:cs typeface="Arial Narrow"/>
              </a:rPr>
              <a:t>l that </a:t>
            </a:r>
            <a:r>
              <a:rPr sz="1350" spc="-15" dirty="0">
                <a:latin typeface="Arial Narrow"/>
                <a:cs typeface="Arial Narrow"/>
              </a:rPr>
              <a:t>matche</a:t>
            </a:r>
            <a:r>
              <a:rPr sz="1350" spc="-10" dirty="0">
                <a:latin typeface="Arial Narrow"/>
                <a:cs typeface="Arial Narrow"/>
              </a:rPr>
              <a:t>s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spc="-15" dirty="0">
                <a:latin typeface="Arial Narrow"/>
                <a:cs typeface="Arial Narrow"/>
              </a:rPr>
              <a:t>o</a:t>
            </a:r>
            <a:r>
              <a:rPr sz="1350" spc="-5" dirty="0">
                <a:latin typeface="Arial Narrow"/>
                <a:cs typeface="Arial Narrow"/>
              </a:rPr>
              <a:t>r </a:t>
            </a:r>
            <a:r>
              <a:rPr sz="1350" spc="-15" dirty="0">
                <a:latin typeface="Arial Narrow"/>
                <a:cs typeface="Arial Narrow"/>
              </a:rPr>
              <a:t>exceed</a:t>
            </a:r>
            <a:r>
              <a:rPr sz="1350" spc="-10" dirty="0">
                <a:latin typeface="Arial Narrow"/>
                <a:cs typeface="Arial Narrow"/>
              </a:rPr>
              <a:t>s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spc="-15" dirty="0">
                <a:latin typeface="Arial Narrow"/>
                <a:cs typeface="Arial Narrow"/>
              </a:rPr>
              <a:t>students</a:t>
            </a:r>
            <a:r>
              <a:rPr sz="1350" spc="-5" dirty="0">
                <a:latin typeface="Arial Narrow"/>
                <a:cs typeface="Arial Narrow"/>
              </a:rPr>
              <a:t>’</a:t>
            </a:r>
            <a:r>
              <a:rPr sz="1350" spc="-45" dirty="0">
                <a:latin typeface="Arial Narrow"/>
                <a:cs typeface="Arial Narrow"/>
              </a:rPr>
              <a:t> </a:t>
            </a:r>
            <a:r>
              <a:rPr sz="1350" spc="-15" dirty="0">
                <a:latin typeface="Arial Narrow"/>
                <a:cs typeface="Arial Narrow"/>
              </a:rPr>
              <a:t>educationa</a:t>
            </a:r>
            <a:r>
              <a:rPr sz="1350" spc="-5" dirty="0">
                <a:latin typeface="Arial Narrow"/>
                <a:cs typeface="Arial Narrow"/>
              </a:rPr>
              <a:t>l preparation.</a:t>
            </a:r>
            <a:endParaRPr sz="13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805"/>
              </a:spcBef>
            </a:pPr>
            <a:r>
              <a:rPr sz="2800" b="1" spc="10" dirty="0">
                <a:latin typeface="Arial Narrow"/>
                <a:cs typeface="Arial Narrow"/>
              </a:rPr>
              <a:t>Post-secondary</a:t>
            </a:r>
            <a:r>
              <a:rPr sz="2800" b="1" spc="-5" dirty="0">
                <a:latin typeface="Arial Narrow"/>
                <a:cs typeface="Arial Narrow"/>
              </a:rPr>
              <a:t> </a:t>
            </a:r>
            <a:r>
              <a:rPr sz="2800" b="1" spc="5" dirty="0">
                <a:latin typeface="Arial Narrow"/>
                <a:cs typeface="Arial Narrow"/>
              </a:rPr>
              <a:t>entr</a:t>
            </a:r>
            <a:r>
              <a:rPr sz="2800" b="1" spc="10" dirty="0">
                <a:latin typeface="Arial Narrow"/>
                <a:cs typeface="Arial Narrow"/>
              </a:rPr>
              <a:t>y</a:t>
            </a:r>
            <a:r>
              <a:rPr sz="2800" b="1" spc="5" dirty="0">
                <a:latin typeface="Arial Narrow"/>
                <a:cs typeface="Arial Narrow"/>
              </a:rPr>
              <a:t> </a:t>
            </a:r>
            <a:r>
              <a:rPr sz="2800" b="1" spc="15" dirty="0">
                <a:latin typeface="Arial Narrow"/>
                <a:cs typeface="Arial Narrow"/>
              </a:rPr>
              <a:t>&amp;</a:t>
            </a:r>
            <a:r>
              <a:rPr sz="2800" b="1" spc="5" dirty="0">
                <a:latin typeface="Arial Narrow"/>
                <a:cs typeface="Arial Narrow"/>
              </a:rPr>
              <a:t> completion</a:t>
            </a:r>
            <a:endParaRPr sz="2800">
              <a:latin typeface="Arial Narrow"/>
              <a:cs typeface="Arial Narrow"/>
            </a:endParaRPr>
          </a:p>
          <a:p>
            <a:pPr marL="50165" marR="60960" algn="ctr">
              <a:lnSpc>
                <a:spcPts val="1490"/>
              </a:lnSpc>
              <a:spcBef>
                <a:spcPts val="85"/>
              </a:spcBef>
            </a:pPr>
            <a:r>
              <a:rPr sz="1250" spc="5" dirty="0">
                <a:latin typeface="Arial Narrow"/>
                <a:cs typeface="Arial Narrow"/>
              </a:rPr>
              <a:t>Every </a:t>
            </a:r>
            <a:r>
              <a:rPr sz="1250" dirty="0">
                <a:latin typeface="Arial Narrow"/>
                <a:cs typeface="Arial Narrow"/>
              </a:rPr>
              <a:t>student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complete</a:t>
            </a:r>
            <a:r>
              <a:rPr sz="1250" spc="5" dirty="0">
                <a:latin typeface="Arial Narrow"/>
                <a:cs typeface="Arial Narrow"/>
              </a:rPr>
              <a:t>s </a:t>
            </a:r>
            <a:r>
              <a:rPr sz="1250" dirty="0">
                <a:latin typeface="Arial Narrow"/>
                <a:cs typeface="Arial Narrow"/>
              </a:rPr>
              <a:t>post-secondar</a:t>
            </a:r>
            <a:r>
              <a:rPr sz="1250" spc="5" dirty="0">
                <a:latin typeface="Arial Narrow"/>
                <a:cs typeface="Arial Narrow"/>
              </a:rPr>
              <a:t>y </a:t>
            </a:r>
            <a:r>
              <a:rPr sz="1250" spc="-5" dirty="0">
                <a:latin typeface="Arial Narrow"/>
                <a:cs typeface="Arial Narrow"/>
              </a:rPr>
              <a:t>educatio</a:t>
            </a:r>
            <a:r>
              <a:rPr sz="1250" spc="5" dirty="0">
                <a:latin typeface="Arial Narrow"/>
                <a:cs typeface="Arial Narrow"/>
              </a:rPr>
              <a:t>n </a:t>
            </a:r>
            <a:r>
              <a:rPr sz="1250" dirty="0">
                <a:latin typeface="Arial Narrow"/>
                <a:cs typeface="Arial Narrow"/>
              </a:rPr>
              <a:t>or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training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with the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skill</a:t>
            </a:r>
            <a:r>
              <a:rPr sz="1250" spc="10" dirty="0">
                <a:latin typeface="Arial Narrow"/>
                <a:cs typeface="Arial Narrow"/>
              </a:rPr>
              <a:t>s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or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degre</a:t>
            </a:r>
            <a:r>
              <a:rPr sz="1250" spc="5" dirty="0">
                <a:latin typeface="Arial Narrow"/>
                <a:cs typeface="Arial Narrow"/>
              </a:rPr>
              <a:t>e </a:t>
            </a:r>
            <a:r>
              <a:rPr sz="1250" dirty="0">
                <a:latin typeface="Arial Narrow"/>
                <a:cs typeface="Arial Narrow"/>
              </a:rPr>
              <a:t>that matche</a:t>
            </a:r>
            <a:r>
              <a:rPr sz="1250" spc="5" dirty="0">
                <a:latin typeface="Arial Narrow"/>
                <a:cs typeface="Arial Narrow"/>
              </a:rPr>
              <a:t>s </a:t>
            </a:r>
            <a:r>
              <a:rPr sz="1250" dirty="0">
                <a:latin typeface="Arial Narrow"/>
                <a:cs typeface="Arial Narrow"/>
              </a:rPr>
              <a:t>their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spc="-5" dirty="0">
                <a:latin typeface="Arial Narrow"/>
                <a:cs typeface="Arial Narrow"/>
              </a:rPr>
              <a:t>lifestyl</a:t>
            </a:r>
            <a:r>
              <a:rPr sz="1250" spc="5" dirty="0">
                <a:latin typeface="Arial Narrow"/>
                <a:cs typeface="Arial Narrow"/>
              </a:rPr>
              <a:t>e </a:t>
            </a:r>
            <a:r>
              <a:rPr sz="1250" dirty="0">
                <a:latin typeface="Arial Narrow"/>
                <a:cs typeface="Arial Narrow"/>
              </a:rPr>
              <a:t>an</a:t>
            </a:r>
            <a:r>
              <a:rPr sz="1250" spc="5" dirty="0">
                <a:latin typeface="Arial Narrow"/>
                <a:cs typeface="Arial Narrow"/>
              </a:rPr>
              <a:t>d </a:t>
            </a:r>
            <a:r>
              <a:rPr sz="1250" dirty="0">
                <a:latin typeface="Arial Narrow"/>
                <a:cs typeface="Arial Narrow"/>
              </a:rPr>
              <a:t>career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expectations.</a:t>
            </a:r>
            <a:endParaRPr sz="12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635" algn="ctr">
              <a:lnSpc>
                <a:spcPts val="3340"/>
              </a:lnSpc>
            </a:pPr>
            <a:r>
              <a:rPr sz="2800" b="1" spc="10" dirty="0">
                <a:latin typeface="Arial Narrow"/>
                <a:cs typeface="Arial Narrow"/>
              </a:rPr>
              <a:t>High </a:t>
            </a:r>
            <a:r>
              <a:rPr sz="2800" b="1" spc="5" dirty="0">
                <a:latin typeface="Arial Narrow"/>
                <a:cs typeface="Arial Narrow"/>
              </a:rPr>
              <a:t>school: 10</a:t>
            </a:r>
            <a:r>
              <a:rPr sz="2775" b="1" spc="15" baseline="27027" dirty="0">
                <a:latin typeface="Arial Narrow"/>
                <a:cs typeface="Arial Narrow"/>
              </a:rPr>
              <a:t>th</a:t>
            </a:r>
            <a:r>
              <a:rPr sz="2800" b="1" spc="5" dirty="0">
                <a:latin typeface="Arial Narrow"/>
                <a:cs typeface="Arial Narrow"/>
              </a:rPr>
              <a:t>-1</a:t>
            </a:r>
            <a:r>
              <a:rPr sz="2800" b="1" spc="10" dirty="0">
                <a:latin typeface="Arial Narrow"/>
                <a:cs typeface="Arial Narrow"/>
              </a:rPr>
              <a:t>2</a:t>
            </a:r>
            <a:r>
              <a:rPr sz="2775" b="1" spc="15" baseline="27027" dirty="0">
                <a:latin typeface="Arial Narrow"/>
                <a:cs typeface="Arial Narrow"/>
              </a:rPr>
              <a:t>th</a:t>
            </a:r>
            <a:r>
              <a:rPr sz="2775" b="1" baseline="27027" dirty="0">
                <a:latin typeface="Arial Narrow"/>
                <a:cs typeface="Arial Narrow"/>
              </a:rPr>
              <a:t> </a:t>
            </a:r>
            <a:r>
              <a:rPr sz="2775" b="1" spc="-300" baseline="27027" dirty="0">
                <a:latin typeface="Arial Narrow"/>
                <a:cs typeface="Arial Narrow"/>
              </a:rPr>
              <a:t> </a:t>
            </a:r>
            <a:r>
              <a:rPr sz="2800" b="1" spc="10" dirty="0">
                <a:latin typeface="Arial Narrow"/>
                <a:cs typeface="Arial Narrow"/>
              </a:rPr>
              <a:t>grades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ts val="1480"/>
              </a:lnSpc>
            </a:pPr>
            <a:r>
              <a:rPr sz="1250" spc="5" dirty="0">
                <a:latin typeface="Arial Narrow"/>
                <a:cs typeface="Arial Narrow"/>
              </a:rPr>
              <a:t>Each </a:t>
            </a:r>
            <a:r>
              <a:rPr sz="1250" spc="-5" dirty="0">
                <a:latin typeface="Arial Narrow"/>
                <a:cs typeface="Arial Narrow"/>
              </a:rPr>
              <a:t>student</a:t>
            </a:r>
            <a:r>
              <a:rPr sz="1250" spc="-20" dirty="0">
                <a:latin typeface="Arial Narrow"/>
                <a:cs typeface="Arial Narrow"/>
              </a:rPr>
              <a:t>’</a:t>
            </a:r>
            <a:r>
              <a:rPr sz="1250" spc="5" dirty="0">
                <a:latin typeface="Arial Narrow"/>
                <a:cs typeface="Arial Narrow"/>
              </a:rPr>
              <a:t>s </a:t>
            </a:r>
            <a:r>
              <a:rPr sz="1250" dirty="0">
                <a:latin typeface="Arial Narrow"/>
                <a:cs typeface="Arial Narrow"/>
              </a:rPr>
              <a:t>academi</a:t>
            </a:r>
            <a:r>
              <a:rPr sz="1250" spc="5" dirty="0">
                <a:latin typeface="Arial Narrow"/>
                <a:cs typeface="Arial Narrow"/>
              </a:rPr>
              <a:t>c </a:t>
            </a:r>
            <a:r>
              <a:rPr sz="1250" spc="-5" dirty="0">
                <a:latin typeface="Arial Narrow"/>
                <a:cs typeface="Arial Narrow"/>
              </a:rPr>
              <a:t>preparatio</a:t>
            </a:r>
            <a:r>
              <a:rPr sz="1250" spc="5" dirty="0">
                <a:latin typeface="Arial Narrow"/>
                <a:cs typeface="Arial Narrow"/>
              </a:rPr>
              <a:t>n </a:t>
            </a:r>
            <a:r>
              <a:rPr sz="1250" dirty="0">
                <a:latin typeface="Arial Narrow"/>
                <a:cs typeface="Arial Narrow"/>
              </a:rPr>
              <a:t>an</a:t>
            </a:r>
            <a:r>
              <a:rPr sz="1250" spc="5" dirty="0">
                <a:latin typeface="Arial Narrow"/>
                <a:cs typeface="Arial Narrow"/>
              </a:rPr>
              <a:t>d </a:t>
            </a:r>
            <a:r>
              <a:rPr sz="1250" dirty="0">
                <a:latin typeface="Arial Narrow"/>
                <a:cs typeface="Arial Narrow"/>
              </a:rPr>
              <a:t>achievement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matche</a:t>
            </a:r>
            <a:r>
              <a:rPr sz="1250" spc="5" dirty="0">
                <a:latin typeface="Arial Narrow"/>
                <a:cs typeface="Arial Narrow"/>
              </a:rPr>
              <a:t>s </a:t>
            </a:r>
            <a:r>
              <a:rPr sz="1250" dirty="0">
                <a:latin typeface="Arial Narrow"/>
                <a:cs typeface="Arial Narrow"/>
              </a:rPr>
              <a:t>their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personal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career</a:t>
            </a:r>
            <a:r>
              <a:rPr sz="1250" spc="5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goals.</a:t>
            </a:r>
            <a:endParaRPr sz="12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9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800" b="1" spc="10" dirty="0">
                <a:latin typeface="Arial Narrow"/>
                <a:cs typeface="Arial Narrow"/>
              </a:rPr>
              <a:t>Entering Freshman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250" spc="5" dirty="0">
                <a:latin typeface="Arial Narrow"/>
                <a:cs typeface="Arial Narrow"/>
              </a:rPr>
              <a:t>Completion </a:t>
            </a:r>
            <a:r>
              <a:rPr sz="1250" dirty="0">
                <a:latin typeface="Arial Narrow"/>
                <a:cs typeface="Arial Narrow"/>
              </a:rPr>
              <a:t>of</a:t>
            </a:r>
            <a:r>
              <a:rPr sz="1250" spc="5" dirty="0">
                <a:latin typeface="Arial Narrow"/>
                <a:cs typeface="Arial Narrow"/>
              </a:rPr>
              <a:t> a Freshman</a:t>
            </a:r>
            <a:r>
              <a:rPr sz="1250" spc="-15" dirty="0">
                <a:latin typeface="Arial Narrow"/>
                <a:cs typeface="Arial Narrow"/>
              </a:rPr>
              <a:t> </a:t>
            </a:r>
            <a:r>
              <a:rPr sz="1250" spc="-35" dirty="0">
                <a:latin typeface="Arial Narrow"/>
                <a:cs typeface="Arial Narrow"/>
              </a:rPr>
              <a:t>T</a:t>
            </a:r>
            <a:r>
              <a:rPr sz="1250" dirty="0">
                <a:latin typeface="Arial Narrow"/>
                <a:cs typeface="Arial Narrow"/>
              </a:rPr>
              <a:t>ransition </a:t>
            </a:r>
            <a:r>
              <a:rPr sz="1250" spc="5" dirty="0">
                <a:latin typeface="Arial Narrow"/>
                <a:cs typeface="Arial Narrow"/>
              </a:rPr>
              <a:t>Course</a:t>
            </a:r>
            <a:r>
              <a:rPr sz="1250" dirty="0">
                <a:latin typeface="Arial Narrow"/>
                <a:cs typeface="Arial Narrow"/>
              </a:rPr>
              <a:t> base</a:t>
            </a:r>
            <a:r>
              <a:rPr sz="1250" spc="5" dirty="0">
                <a:latin typeface="Arial Narrow"/>
                <a:cs typeface="Arial Narrow"/>
              </a:rPr>
              <a:t>d </a:t>
            </a:r>
            <a:r>
              <a:rPr sz="1250" dirty="0">
                <a:latin typeface="Arial Narrow"/>
                <a:cs typeface="Arial Narrow"/>
              </a:rPr>
              <a:t>o</a:t>
            </a:r>
            <a:r>
              <a:rPr sz="1250" spc="5" dirty="0">
                <a:latin typeface="Arial Narrow"/>
                <a:cs typeface="Arial Narrow"/>
              </a:rPr>
              <a:t>n</a:t>
            </a:r>
            <a:r>
              <a:rPr sz="1250" spc="-15" dirty="0">
                <a:latin typeface="Arial Narrow"/>
                <a:cs typeface="Arial Narrow"/>
              </a:rPr>
              <a:t> </a:t>
            </a:r>
            <a:r>
              <a:rPr sz="1250" spc="5" dirty="0">
                <a:latin typeface="Arial Narrow"/>
                <a:cs typeface="Arial Narrow"/>
              </a:rPr>
              <a:t>The </a:t>
            </a:r>
            <a:r>
              <a:rPr sz="1250" dirty="0">
                <a:latin typeface="Arial Narrow"/>
                <a:cs typeface="Arial Narrow"/>
              </a:rPr>
              <a:t>Georg</a:t>
            </a:r>
            <a:r>
              <a:rPr sz="1250" spc="5" dirty="0">
                <a:latin typeface="Arial Narrow"/>
                <a:cs typeface="Arial Narrow"/>
              </a:rPr>
              <a:t>e </a:t>
            </a:r>
            <a:r>
              <a:rPr sz="1250" spc="-35" dirty="0">
                <a:latin typeface="Arial Narrow"/>
                <a:cs typeface="Arial Narrow"/>
              </a:rPr>
              <a:t>W</a:t>
            </a:r>
            <a:r>
              <a:rPr sz="1250" spc="-5" dirty="0">
                <a:latin typeface="Arial Narrow"/>
                <a:cs typeface="Arial Narrow"/>
              </a:rPr>
              <a:t>ashingto</a:t>
            </a:r>
            <a:r>
              <a:rPr sz="1250" spc="5" dirty="0">
                <a:latin typeface="Arial Narrow"/>
                <a:cs typeface="Arial Narrow"/>
              </a:rPr>
              <a:t>n </a:t>
            </a:r>
            <a:r>
              <a:rPr sz="1250" dirty="0">
                <a:latin typeface="Arial Narrow"/>
                <a:cs typeface="Arial Narrow"/>
              </a:rPr>
              <a:t>University</a:t>
            </a:r>
            <a:r>
              <a:rPr sz="1250" spc="-25" dirty="0">
                <a:latin typeface="Arial Narrow"/>
                <a:cs typeface="Arial Narrow"/>
              </a:rPr>
              <a:t>’</a:t>
            </a:r>
            <a:r>
              <a:rPr sz="1250" spc="5" dirty="0">
                <a:latin typeface="Arial Narrow"/>
                <a:cs typeface="Arial Narrow"/>
              </a:rPr>
              <a:t>s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4178" y="707649"/>
            <a:ext cx="2681605" cy="88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1330">
              <a:lnSpc>
                <a:spcPts val="3329"/>
              </a:lnSpc>
            </a:pPr>
            <a:r>
              <a:rPr sz="3400" b="1" spc="-15" dirty="0">
                <a:latin typeface="Arial Narrow"/>
                <a:cs typeface="Arial Narrow"/>
              </a:rPr>
              <a:t>Economic Self-Sufficiency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0524" y="4339329"/>
            <a:ext cx="41910" cy="107950"/>
          </a:xfrm>
          <a:custGeom>
            <a:avLst/>
            <a:gdLst/>
            <a:ahLst/>
            <a:cxnLst/>
            <a:rect l="l" t="t" r="r" b="b"/>
            <a:pathLst>
              <a:path w="41910" h="107950">
                <a:moveTo>
                  <a:pt x="41460" y="0"/>
                </a:moveTo>
                <a:lnTo>
                  <a:pt x="0" y="107891"/>
                </a:lnTo>
              </a:path>
            </a:pathLst>
          </a:custGeom>
          <a:ln w="21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1042" y="3940159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29">
                <a:moveTo>
                  <a:pt x="798537" y="0"/>
                </a:moveTo>
                <a:lnTo>
                  <a:pt x="0" y="399072"/>
                </a:lnTo>
                <a:lnTo>
                  <a:pt x="798372" y="798461"/>
                </a:lnTo>
                <a:lnTo>
                  <a:pt x="598843" y="399186"/>
                </a:lnTo>
                <a:lnTo>
                  <a:pt x="798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9515" y="5550157"/>
            <a:ext cx="41910" cy="107950"/>
          </a:xfrm>
          <a:custGeom>
            <a:avLst/>
            <a:gdLst/>
            <a:ahLst/>
            <a:cxnLst/>
            <a:rect l="l" t="t" r="r" b="b"/>
            <a:pathLst>
              <a:path w="41910" h="107950">
                <a:moveTo>
                  <a:pt x="41460" y="0"/>
                </a:moveTo>
                <a:lnTo>
                  <a:pt x="0" y="107891"/>
                </a:lnTo>
              </a:path>
            </a:pathLst>
          </a:custGeom>
          <a:ln w="21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0034" y="5150986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29">
                <a:moveTo>
                  <a:pt x="798537" y="0"/>
                </a:moveTo>
                <a:lnTo>
                  <a:pt x="0" y="399072"/>
                </a:lnTo>
                <a:lnTo>
                  <a:pt x="798372" y="798461"/>
                </a:lnTo>
                <a:lnTo>
                  <a:pt x="598843" y="399186"/>
                </a:lnTo>
                <a:lnTo>
                  <a:pt x="798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9515" y="6755045"/>
            <a:ext cx="41910" cy="107950"/>
          </a:xfrm>
          <a:custGeom>
            <a:avLst/>
            <a:gdLst/>
            <a:ahLst/>
            <a:cxnLst/>
            <a:rect l="l" t="t" r="r" b="b"/>
            <a:pathLst>
              <a:path w="41910" h="107950">
                <a:moveTo>
                  <a:pt x="41460" y="0"/>
                </a:moveTo>
                <a:lnTo>
                  <a:pt x="0" y="107891"/>
                </a:lnTo>
              </a:path>
            </a:pathLst>
          </a:custGeom>
          <a:ln w="21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0034" y="6355874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29">
                <a:moveTo>
                  <a:pt x="798537" y="0"/>
                </a:moveTo>
                <a:lnTo>
                  <a:pt x="0" y="399072"/>
                </a:lnTo>
                <a:lnTo>
                  <a:pt x="798372" y="798461"/>
                </a:lnTo>
                <a:lnTo>
                  <a:pt x="598843" y="399186"/>
                </a:lnTo>
                <a:lnTo>
                  <a:pt x="798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9515" y="3140381"/>
            <a:ext cx="41910" cy="107950"/>
          </a:xfrm>
          <a:custGeom>
            <a:avLst/>
            <a:gdLst/>
            <a:ahLst/>
            <a:cxnLst/>
            <a:rect l="l" t="t" r="r" b="b"/>
            <a:pathLst>
              <a:path w="41910" h="107950">
                <a:moveTo>
                  <a:pt x="41460" y="0"/>
                </a:moveTo>
                <a:lnTo>
                  <a:pt x="0" y="107891"/>
                </a:lnTo>
              </a:path>
            </a:pathLst>
          </a:custGeom>
          <a:ln w="215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0034" y="2741211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29">
                <a:moveTo>
                  <a:pt x="798537" y="0"/>
                </a:moveTo>
                <a:lnTo>
                  <a:pt x="0" y="399072"/>
                </a:lnTo>
                <a:lnTo>
                  <a:pt x="798372" y="798461"/>
                </a:lnTo>
                <a:lnTo>
                  <a:pt x="598843" y="399186"/>
                </a:lnTo>
                <a:lnTo>
                  <a:pt x="798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06640" y="6970058"/>
            <a:ext cx="191452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Arial Narrow"/>
                <a:cs typeface="Arial Narrow"/>
              </a:rPr>
              <a:t>Freshman</a:t>
            </a:r>
            <a:r>
              <a:rPr sz="1250" spc="-15" dirty="0">
                <a:latin typeface="Arial Narrow"/>
                <a:cs typeface="Arial Narrow"/>
              </a:rPr>
              <a:t> </a:t>
            </a:r>
            <a:r>
              <a:rPr sz="1250" spc="-35" dirty="0">
                <a:latin typeface="Arial Narrow"/>
                <a:cs typeface="Arial Narrow"/>
              </a:rPr>
              <a:t>T</a:t>
            </a:r>
            <a:r>
              <a:rPr sz="1250" dirty="0">
                <a:latin typeface="Arial Narrow"/>
                <a:cs typeface="Arial Narrow"/>
              </a:rPr>
              <a:t>ransition </a:t>
            </a:r>
            <a:r>
              <a:rPr sz="1250" spc="5" dirty="0">
                <a:latin typeface="Arial Narrow"/>
                <a:cs typeface="Arial Narrow"/>
              </a:rPr>
              <a:t>Standards.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5" dirty="0"/>
              <a:t>44</a:t>
            </a:fld>
            <a:endParaRPr spc="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433831"/>
            <a:ext cx="9198863" cy="690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72069" y="6376915"/>
            <a:ext cx="25241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400" b="1" spc="-17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400" b="1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3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Arial Narrow"/>
                <a:cs typeface="Arial Narrow"/>
              </a:rPr>
              <a:t>David</a:t>
            </a:r>
            <a:r>
              <a:rPr sz="3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Arial Narrow"/>
                <a:cs typeface="Arial Narrow"/>
              </a:rPr>
              <a:t>Cash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257300"/>
            <a:ext cx="8394700" cy="472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6460" y="6858174"/>
            <a:ext cx="705929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Superintendent,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Santa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Barbara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Unified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School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District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985" y="7020135"/>
            <a:ext cx="23177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>
                <a:solidFill>
                  <a:srgbClr val="FFFFFF"/>
                </a:solidFill>
                <a:latin typeface="Lucida Sans"/>
                <a:cs typeface="Lucida Sans"/>
              </a:rPr>
              <a:t>50</a:t>
            </a:r>
            <a:endParaRPr sz="125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997" rIns="0" bIns="0" rtlCol="0">
            <a:spAutoFit/>
          </a:bodyPr>
          <a:lstStyle/>
          <a:p>
            <a:pPr marL="2813685">
              <a:lnSpc>
                <a:spcPct val="100000"/>
              </a:lnSpc>
            </a:pPr>
            <a:r>
              <a:rPr sz="7750" b="1" i="0" spc="350" dirty="0">
                <a:solidFill>
                  <a:srgbClr val="73FDFF"/>
                </a:solidFill>
                <a:latin typeface="Calibri"/>
                <a:cs typeface="Calibri"/>
              </a:rPr>
              <a:t>C</a:t>
            </a:r>
            <a:r>
              <a:rPr sz="7750" b="1" i="0" spc="240" dirty="0">
                <a:solidFill>
                  <a:srgbClr val="73FDFF"/>
                </a:solidFill>
                <a:latin typeface="Calibri"/>
                <a:cs typeface="Calibri"/>
              </a:rPr>
              <a:t>A</a:t>
            </a:r>
            <a:r>
              <a:rPr sz="7750" b="1" i="0" spc="69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r>
              <a:rPr sz="7750" b="1" i="0" spc="200" dirty="0">
                <a:solidFill>
                  <a:srgbClr val="73FDFF"/>
                </a:solidFill>
                <a:latin typeface="Calibri"/>
                <a:cs typeface="Calibri"/>
              </a:rPr>
              <a:t>EE</a:t>
            </a:r>
            <a:r>
              <a:rPr sz="7750" b="1" i="0" spc="305" dirty="0">
                <a:solidFill>
                  <a:srgbClr val="73FDFF"/>
                </a:solidFill>
                <a:latin typeface="Calibri"/>
                <a:cs typeface="Calibri"/>
              </a:rPr>
              <a:t>R</a:t>
            </a:r>
            <a:endParaRPr sz="77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2357" rIns="0" bIns="0" rtlCol="0">
            <a:spAutoFit/>
          </a:bodyPr>
          <a:lstStyle/>
          <a:p>
            <a:pPr marL="37465" algn="ctr">
              <a:lnSpc>
                <a:spcPct val="100000"/>
              </a:lnSpc>
            </a:pPr>
            <a:r>
              <a:rPr sz="4500" i="0" spc="225" dirty="0">
                <a:solidFill>
                  <a:srgbClr val="FFFC78"/>
                </a:solidFill>
                <a:latin typeface="Arial Narrow"/>
                <a:cs typeface="Arial Narrow"/>
              </a:rPr>
              <a:t>determines</a:t>
            </a:r>
            <a:endParaRPr sz="4500">
              <a:latin typeface="Arial Narrow"/>
              <a:cs typeface="Arial Narrow"/>
            </a:endParaRPr>
          </a:p>
          <a:p>
            <a:pPr marL="57785" algn="ctr">
              <a:lnSpc>
                <a:spcPct val="100000"/>
              </a:lnSpc>
              <a:spcBef>
                <a:spcPts val="1330"/>
              </a:spcBef>
            </a:pPr>
            <a:r>
              <a:rPr sz="7750" b="1" i="0" spc="475" dirty="0">
                <a:solidFill>
                  <a:srgbClr val="73FDFF"/>
                </a:solidFill>
                <a:latin typeface="Calibri"/>
                <a:cs typeface="Calibri"/>
              </a:rPr>
              <a:t>MAJOR</a:t>
            </a:r>
            <a:endParaRPr sz="775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2090"/>
              </a:spcBef>
            </a:pPr>
            <a:r>
              <a:rPr sz="4500" i="0" spc="225" dirty="0">
                <a:solidFill>
                  <a:srgbClr val="FFFC78"/>
                </a:solidFill>
                <a:latin typeface="Arial Narrow"/>
                <a:cs typeface="Arial Narrow"/>
              </a:rPr>
              <a:t>whic</a:t>
            </a:r>
            <a:r>
              <a:rPr sz="4500" i="0" dirty="0">
                <a:solidFill>
                  <a:srgbClr val="FFFC78"/>
                </a:solidFill>
                <a:latin typeface="Arial Narrow"/>
                <a:cs typeface="Arial Narrow"/>
              </a:rPr>
              <a:t>h</a:t>
            </a:r>
            <a:r>
              <a:rPr sz="4500" i="0" spc="459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4500" i="0" spc="225" dirty="0">
                <a:solidFill>
                  <a:srgbClr val="FFFC78"/>
                </a:solidFill>
                <a:latin typeface="Arial Narrow"/>
                <a:cs typeface="Arial Narrow"/>
              </a:rPr>
              <a:t>determine</a:t>
            </a:r>
            <a:r>
              <a:rPr sz="4500" i="0" dirty="0">
                <a:solidFill>
                  <a:srgbClr val="FFFC78"/>
                </a:solidFill>
                <a:latin typeface="Arial Narrow"/>
                <a:cs typeface="Arial Narrow"/>
              </a:rPr>
              <a:t>s</a:t>
            </a:r>
            <a:r>
              <a:rPr sz="4500" i="0" spc="459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4500" i="0" spc="225" dirty="0">
                <a:solidFill>
                  <a:srgbClr val="FFFC78"/>
                </a:solidFill>
                <a:latin typeface="Arial Narrow"/>
                <a:cs typeface="Arial Narrow"/>
              </a:rPr>
              <a:t>wha</a:t>
            </a:r>
            <a:r>
              <a:rPr sz="4500" i="0" dirty="0">
                <a:solidFill>
                  <a:srgbClr val="FFFC78"/>
                </a:solidFill>
                <a:latin typeface="Arial Narrow"/>
                <a:cs typeface="Arial Narrow"/>
              </a:rPr>
              <a:t>t</a:t>
            </a:r>
            <a:endParaRPr sz="4500">
              <a:latin typeface="Arial Narrow"/>
              <a:cs typeface="Arial Narrow"/>
            </a:endParaRPr>
          </a:p>
          <a:p>
            <a:pPr marL="57785" algn="ctr">
              <a:lnSpc>
                <a:spcPct val="100000"/>
              </a:lnSpc>
              <a:spcBef>
                <a:spcPts val="1260"/>
              </a:spcBef>
            </a:pPr>
            <a:r>
              <a:rPr sz="7750" b="1" i="0" spc="260" dirty="0">
                <a:solidFill>
                  <a:srgbClr val="73FDFF"/>
                </a:solidFill>
                <a:latin typeface="Calibri"/>
                <a:cs typeface="Calibri"/>
              </a:rPr>
              <a:t>COLLEGE</a:t>
            </a:r>
            <a:endParaRPr sz="7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5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8131" y="3692083"/>
            <a:ext cx="5721350" cy="272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509"/>
              </a:lnSpc>
            </a:pPr>
            <a:r>
              <a:rPr sz="5650" spc="-8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oul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d 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yo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56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hav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done anythin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g 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di</a:t>
            </a:r>
            <a:r>
              <a:rPr sz="5650" spc="-8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ferently?</a:t>
            </a:r>
            <a:endParaRPr sz="565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  <a:spcBef>
                <a:spcPts val="2110"/>
              </a:spcBef>
            </a:pP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f </a:t>
            </a:r>
            <a:r>
              <a:rPr sz="5650" spc="-5" dirty="0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565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why?</a:t>
            </a:r>
            <a:endParaRPr sz="565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8250" y="1159815"/>
            <a:ext cx="6819900" cy="15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289" marR="5080" indent="-1800225">
              <a:lnSpc>
                <a:spcPct val="109900"/>
              </a:lnSpc>
            </a:pPr>
            <a:r>
              <a:rPr sz="5100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Think</a:t>
            </a:r>
            <a:r>
              <a:rPr sz="5100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100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back</a:t>
            </a:r>
            <a:r>
              <a:rPr sz="51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100" i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to</a:t>
            </a:r>
            <a:r>
              <a:rPr sz="5100" i="1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100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your</a:t>
            </a:r>
            <a:r>
              <a:rPr sz="5100" i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100" i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college experience...</a:t>
            </a:r>
            <a:endParaRPr sz="51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6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180" y="433831"/>
            <a:ext cx="1727451" cy="3670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415" y="2573858"/>
            <a:ext cx="7175500" cy="440690"/>
          </a:xfrm>
          <a:custGeom>
            <a:avLst/>
            <a:gdLst/>
            <a:ahLst/>
            <a:cxnLst/>
            <a:rect l="l" t="t" r="r" b="b"/>
            <a:pathLst>
              <a:path w="7175500" h="440689">
                <a:moveTo>
                  <a:pt x="0" y="440588"/>
                </a:moveTo>
                <a:lnTo>
                  <a:pt x="7175373" y="440588"/>
                </a:lnTo>
                <a:lnTo>
                  <a:pt x="7175373" y="0"/>
                </a:lnTo>
                <a:lnTo>
                  <a:pt x="0" y="0"/>
                </a:lnTo>
                <a:lnTo>
                  <a:pt x="0" y="440588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415" y="3688829"/>
            <a:ext cx="5431155" cy="440690"/>
          </a:xfrm>
          <a:custGeom>
            <a:avLst/>
            <a:gdLst/>
            <a:ahLst/>
            <a:cxnLst/>
            <a:rect l="l" t="t" r="r" b="b"/>
            <a:pathLst>
              <a:path w="5431155" h="440689">
                <a:moveTo>
                  <a:pt x="0" y="440588"/>
                </a:moveTo>
                <a:lnTo>
                  <a:pt x="5430989" y="440588"/>
                </a:lnTo>
                <a:lnTo>
                  <a:pt x="5430989" y="0"/>
                </a:lnTo>
                <a:lnTo>
                  <a:pt x="0" y="0"/>
                </a:lnTo>
                <a:lnTo>
                  <a:pt x="0" y="440588"/>
                </a:lnTo>
                <a:close/>
              </a:path>
            </a:pathLst>
          </a:custGeom>
          <a:solidFill>
            <a:srgbClr val="D4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406" y="4803800"/>
            <a:ext cx="4199255" cy="440690"/>
          </a:xfrm>
          <a:custGeom>
            <a:avLst/>
            <a:gdLst/>
            <a:ahLst/>
            <a:cxnLst/>
            <a:rect l="l" t="t" r="r" b="b"/>
            <a:pathLst>
              <a:path w="4199255" h="440689">
                <a:moveTo>
                  <a:pt x="0" y="440588"/>
                </a:moveTo>
                <a:lnTo>
                  <a:pt x="4199128" y="440588"/>
                </a:lnTo>
                <a:lnTo>
                  <a:pt x="4199128" y="0"/>
                </a:lnTo>
                <a:lnTo>
                  <a:pt x="0" y="0"/>
                </a:lnTo>
                <a:lnTo>
                  <a:pt x="0" y="440588"/>
                </a:lnTo>
                <a:close/>
              </a:path>
            </a:pathLst>
          </a:custGeom>
          <a:solidFill>
            <a:srgbClr val="FF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406" y="5918771"/>
            <a:ext cx="3615054" cy="440690"/>
          </a:xfrm>
          <a:custGeom>
            <a:avLst/>
            <a:gdLst/>
            <a:ahLst/>
            <a:cxnLst/>
            <a:rect l="l" t="t" r="r" b="b"/>
            <a:pathLst>
              <a:path w="3615054" h="440689">
                <a:moveTo>
                  <a:pt x="0" y="440588"/>
                </a:moveTo>
                <a:lnTo>
                  <a:pt x="3614661" y="440588"/>
                </a:lnTo>
                <a:lnTo>
                  <a:pt x="3614661" y="0"/>
                </a:lnTo>
                <a:lnTo>
                  <a:pt x="0" y="0"/>
                </a:lnTo>
                <a:lnTo>
                  <a:pt x="0" y="440588"/>
                </a:lnTo>
                <a:close/>
              </a:path>
            </a:pathLst>
          </a:custGeom>
          <a:solidFill>
            <a:srgbClr val="76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0502" y="2083786"/>
            <a:ext cx="8087995" cy="429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Been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mor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e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carefu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l</a:t>
            </a:r>
            <a:r>
              <a:rPr sz="2250" spc="5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abou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t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selectin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g</a:t>
            </a:r>
            <a:r>
              <a:rPr sz="2250" spc="5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m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y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majo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r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o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r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chose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n</a:t>
            </a:r>
            <a:r>
              <a:rPr sz="2250" spc="5" dirty="0">
                <a:solidFill>
                  <a:srgbClr val="FFFC78"/>
                </a:solidFill>
                <a:latin typeface="Arial Narrow"/>
                <a:cs typeface="Arial Narrow"/>
              </a:rPr>
              <a:t> 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a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di</a:t>
            </a:r>
            <a:r>
              <a:rPr sz="2250" spc="-35" dirty="0">
                <a:solidFill>
                  <a:srgbClr val="FFFC78"/>
                </a:solidFill>
                <a:latin typeface="Arial Narrow"/>
                <a:cs typeface="Arial Narrow"/>
              </a:rPr>
              <a:t>f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feren</a:t>
            </a:r>
            <a:r>
              <a:rPr sz="2250" dirty="0">
                <a:solidFill>
                  <a:srgbClr val="FFFC78"/>
                </a:solidFill>
                <a:latin typeface="Arial Narrow"/>
                <a:cs typeface="Arial Narrow"/>
              </a:rPr>
              <a:t>t </a:t>
            </a:r>
            <a:r>
              <a:rPr sz="2250" spc="-5" dirty="0">
                <a:solidFill>
                  <a:srgbClr val="FFFC78"/>
                </a:solidFill>
                <a:latin typeface="Arial Narrow"/>
                <a:cs typeface="Arial Narrow"/>
              </a:rPr>
              <a:t>major</a:t>
            </a:r>
            <a:endParaRPr sz="22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3250" dirty="0">
                <a:solidFill>
                  <a:srgbClr val="FFFC78"/>
                </a:solidFill>
                <a:latin typeface="Arial"/>
                <a:cs typeface="Arial"/>
              </a:rPr>
              <a:t>37%</a:t>
            </a:r>
            <a:endParaRPr sz="32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520"/>
              </a:spcBef>
            </a:pPr>
            <a:r>
              <a:rPr sz="2250" dirty="0">
                <a:solidFill>
                  <a:srgbClr val="D4FB79"/>
                </a:solidFill>
                <a:latin typeface="Arial Narrow"/>
                <a:cs typeface="Arial Narrow"/>
              </a:rPr>
              <a:t>Done </a:t>
            </a:r>
            <a:r>
              <a:rPr sz="2250" spc="-5" dirty="0">
                <a:solidFill>
                  <a:srgbClr val="D4FB79"/>
                </a:solidFill>
                <a:latin typeface="Arial Narrow"/>
                <a:cs typeface="Arial Narrow"/>
              </a:rPr>
              <a:t>mor</a:t>
            </a:r>
            <a:r>
              <a:rPr sz="2250" dirty="0">
                <a:solidFill>
                  <a:srgbClr val="D4FB79"/>
                </a:solidFill>
                <a:latin typeface="Arial Narrow"/>
                <a:cs typeface="Arial Narrow"/>
              </a:rPr>
              <a:t>e </a:t>
            </a:r>
            <a:r>
              <a:rPr sz="2250" spc="-5" dirty="0">
                <a:solidFill>
                  <a:srgbClr val="D4FB79"/>
                </a:solidFill>
                <a:latin typeface="Arial Narrow"/>
                <a:cs typeface="Arial Narrow"/>
              </a:rPr>
              <a:t>internship</a:t>
            </a:r>
            <a:r>
              <a:rPr sz="2250" dirty="0">
                <a:solidFill>
                  <a:srgbClr val="D4FB79"/>
                </a:solidFill>
                <a:latin typeface="Arial Narrow"/>
                <a:cs typeface="Arial Narrow"/>
              </a:rPr>
              <a:t>s</a:t>
            </a:r>
            <a:r>
              <a:rPr sz="2250" spc="5" dirty="0">
                <a:solidFill>
                  <a:srgbClr val="D4FB79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D4FB79"/>
                </a:solidFill>
                <a:latin typeface="Arial Narrow"/>
                <a:cs typeface="Arial Narrow"/>
              </a:rPr>
              <a:t>o</a:t>
            </a:r>
            <a:r>
              <a:rPr sz="2250" dirty="0">
                <a:solidFill>
                  <a:srgbClr val="D4FB79"/>
                </a:solidFill>
                <a:latin typeface="Arial Narrow"/>
                <a:cs typeface="Arial Narrow"/>
              </a:rPr>
              <a:t>r worked</a:t>
            </a:r>
            <a:r>
              <a:rPr sz="2250" spc="-5" dirty="0">
                <a:solidFill>
                  <a:srgbClr val="D4FB79"/>
                </a:solidFill>
                <a:latin typeface="Arial Narrow"/>
                <a:cs typeface="Arial Narrow"/>
              </a:rPr>
              <a:t> par</a:t>
            </a:r>
            <a:r>
              <a:rPr sz="2250" dirty="0">
                <a:solidFill>
                  <a:srgbClr val="D4FB79"/>
                </a:solidFill>
                <a:latin typeface="Arial Narrow"/>
                <a:cs typeface="Arial Narrow"/>
              </a:rPr>
              <a:t>t time</a:t>
            </a:r>
            <a:endParaRPr sz="2250">
              <a:latin typeface="Arial Narrow"/>
              <a:cs typeface="Arial Narrow"/>
            </a:endParaRPr>
          </a:p>
          <a:p>
            <a:pPr marR="1758314" algn="r">
              <a:lnSpc>
                <a:spcPct val="100000"/>
              </a:lnSpc>
              <a:spcBef>
                <a:spcPts val="655"/>
              </a:spcBef>
            </a:pPr>
            <a:r>
              <a:rPr sz="3250" dirty="0">
                <a:solidFill>
                  <a:srgbClr val="D4FB79"/>
                </a:solidFill>
                <a:latin typeface="Arial"/>
                <a:cs typeface="Arial"/>
              </a:rPr>
              <a:t>29%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250" spc="-35" dirty="0">
                <a:solidFill>
                  <a:srgbClr val="FFD479"/>
                </a:solidFill>
                <a:latin typeface="Arial Narrow"/>
                <a:cs typeface="Arial Narrow"/>
              </a:rPr>
              <a:t>W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oul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d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hav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e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starte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d</a:t>
            </a:r>
            <a:r>
              <a:rPr sz="2250" spc="5" dirty="0">
                <a:solidFill>
                  <a:srgbClr val="FFD479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lookin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g</a:t>
            </a:r>
            <a:r>
              <a:rPr sz="2250" spc="5" dirty="0">
                <a:solidFill>
                  <a:srgbClr val="FFD479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fo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r work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muc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h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soone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r</a:t>
            </a:r>
            <a:r>
              <a:rPr sz="2250" spc="5" dirty="0">
                <a:solidFill>
                  <a:srgbClr val="FFD479"/>
                </a:solidFill>
                <a:latin typeface="Arial Narrow"/>
                <a:cs typeface="Arial Narrow"/>
              </a:rPr>
              <a:t> 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while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 stil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l</a:t>
            </a:r>
            <a:r>
              <a:rPr sz="2250" spc="5" dirty="0">
                <a:solidFill>
                  <a:srgbClr val="FFD479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i</a:t>
            </a:r>
            <a:r>
              <a:rPr sz="2250" dirty="0">
                <a:solidFill>
                  <a:srgbClr val="FFD479"/>
                </a:solidFill>
                <a:latin typeface="Arial Narrow"/>
                <a:cs typeface="Arial Narrow"/>
              </a:rPr>
              <a:t>n </a:t>
            </a:r>
            <a:r>
              <a:rPr sz="2250" spc="-5" dirty="0">
                <a:solidFill>
                  <a:srgbClr val="FFD479"/>
                </a:solidFill>
                <a:latin typeface="Arial Narrow"/>
                <a:cs typeface="Arial Narrow"/>
              </a:rPr>
              <a:t>college</a:t>
            </a:r>
            <a:endParaRPr sz="2250">
              <a:latin typeface="Arial Narrow"/>
              <a:cs typeface="Arial Narrow"/>
            </a:endParaRPr>
          </a:p>
          <a:p>
            <a:pPr marL="1245235" algn="ctr">
              <a:lnSpc>
                <a:spcPct val="100000"/>
              </a:lnSpc>
              <a:spcBef>
                <a:spcPts val="655"/>
              </a:spcBef>
            </a:pPr>
            <a:r>
              <a:rPr sz="3250" dirty="0">
                <a:solidFill>
                  <a:srgbClr val="FFD479"/>
                </a:solidFill>
                <a:latin typeface="Arial"/>
                <a:cs typeface="Arial"/>
              </a:rPr>
              <a:t>24%</a:t>
            </a:r>
            <a:endParaRPr sz="32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520"/>
              </a:spcBef>
            </a:pPr>
            <a:r>
              <a:rPr sz="2250" spc="-35" dirty="0">
                <a:solidFill>
                  <a:srgbClr val="76D6FF"/>
                </a:solidFill>
                <a:latin typeface="Arial Narrow"/>
                <a:cs typeface="Arial Narrow"/>
              </a:rPr>
              <a:t>W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oul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d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hav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e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take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n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mor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e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classe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s</a:t>
            </a:r>
            <a:r>
              <a:rPr sz="2250" spc="5" dirty="0">
                <a:solidFill>
                  <a:srgbClr val="76D6FF"/>
                </a:solidFill>
                <a:latin typeface="Arial Narrow"/>
                <a:cs typeface="Arial Narrow"/>
              </a:rPr>
              <a:t>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t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o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prepar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e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fo</a:t>
            </a:r>
            <a:r>
              <a:rPr sz="2250" dirty="0">
                <a:solidFill>
                  <a:srgbClr val="76D6FF"/>
                </a:solidFill>
                <a:latin typeface="Arial Narrow"/>
                <a:cs typeface="Arial Narrow"/>
              </a:rPr>
              <a:t>r a </a:t>
            </a:r>
            <a:r>
              <a:rPr sz="2250" spc="-5" dirty="0">
                <a:solidFill>
                  <a:srgbClr val="76D6FF"/>
                </a:solidFill>
                <a:latin typeface="Arial Narrow"/>
                <a:cs typeface="Arial Narrow"/>
              </a:rPr>
              <a:t>career</a:t>
            </a:r>
            <a:endParaRPr sz="2250">
              <a:latin typeface="Arial Narrow"/>
              <a:cs typeface="Arial Narrow"/>
            </a:endParaRPr>
          </a:p>
          <a:p>
            <a:pPr marL="94615" algn="ctr">
              <a:lnSpc>
                <a:spcPct val="100000"/>
              </a:lnSpc>
              <a:spcBef>
                <a:spcPts val="655"/>
              </a:spcBef>
            </a:pPr>
            <a:r>
              <a:rPr sz="3250" dirty="0">
                <a:solidFill>
                  <a:srgbClr val="76D6FF"/>
                </a:solidFill>
                <a:latin typeface="Arial"/>
                <a:cs typeface="Arial"/>
              </a:rPr>
              <a:t>20%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8277" y="6794729"/>
            <a:ext cx="597598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Source: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Joh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n 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J. Heldric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h Center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for</a:t>
            </a:r>
            <a:r>
              <a:rPr sz="1400" spc="-2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spc="-105" dirty="0">
                <a:solidFill>
                  <a:srgbClr val="EBEBEB"/>
                </a:solidFill>
                <a:latin typeface="Times New Roman"/>
                <a:cs typeface="Times New Roman"/>
              </a:rPr>
              <a:t>W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orkforce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 Development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 at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Rutgers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 University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9430" y="806760"/>
            <a:ext cx="7945120" cy="78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320" marR="5080" indent="-1659255">
              <a:lnSpc>
                <a:spcPts val="3190"/>
              </a:lnSpc>
            </a:pPr>
            <a:r>
              <a:rPr sz="2800" spc="-2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four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responses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 i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surve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of 44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peopl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who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graduated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 i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U.S.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betwee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200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an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 Narrow"/>
                <a:cs typeface="Arial Narrow"/>
              </a:rPr>
              <a:t> 20</a:t>
            </a:r>
            <a:r>
              <a:rPr sz="2800" spc="-16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800" spc="1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05451" y="7001539"/>
            <a:ext cx="370903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Reported in </a:t>
            </a:r>
            <a:r>
              <a:rPr sz="1400" i="1" dirty="0">
                <a:solidFill>
                  <a:srgbClr val="EBEBEB"/>
                </a:solidFill>
                <a:latin typeface="Times New Roman"/>
                <a:cs typeface="Times New Roman"/>
              </a:rPr>
              <a:t>Th</a:t>
            </a:r>
            <a:r>
              <a:rPr sz="1400" i="1" spc="5" dirty="0">
                <a:solidFill>
                  <a:srgbClr val="EBEBEB"/>
                </a:solidFill>
                <a:latin typeface="Times New Roman"/>
                <a:cs typeface="Times New Roman"/>
              </a:rPr>
              <a:t>e</a:t>
            </a:r>
            <a:r>
              <a:rPr sz="1400" i="1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i="1" spc="-120" dirty="0">
                <a:solidFill>
                  <a:srgbClr val="EBEBEB"/>
                </a:solidFill>
                <a:latin typeface="Times New Roman"/>
                <a:cs typeface="Times New Roman"/>
              </a:rPr>
              <a:t>W</a:t>
            </a:r>
            <a:r>
              <a:rPr sz="1400" i="1" spc="5" dirty="0">
                <a:solidFill>
                  <a:srgbClr val="EBEBEB"/>
                </a:solidFill>
                <a:latin typeface="Times New Roman"/>
                <a:cs typeface="Times New Roman"/>
              </a:rPr>
              <a:t>all</a:t>
            </a:r>
            <a:r>
              <a:rPr sz="1400" i="1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EBEBEB"/>
                </a:solidFill>
                <a:latin typeface="Times New Roman"/>
                <a:cs typeface="Times New Roman"/>
              </a:rPr>
              <a:t>St</a:t>
            </a:r>
            <a:r>
              <a:rPr sz="1400" i="1" spc="-50" dirty="0">
                <a:solidFill>
                  <a:srgbClr val="EBEBEB"/>
                </a:solidFill>
                <a:latin typeface="Times New Roman"/>
                <a:cs typeface="Times New Roman"/>
              </a:rPr>
              <a:t>r</a:t>
            </a:r>
            <a:r>
              <a:rPr sz="1400" i="1" spc="5" dirty="0">
                <a:solidFill>
                  <a:srgbClr val="EBEBEB"/>
                </a:solidFill>
                <a:latin typeface="Times New Roman"/>
                <a:cs typeface="Times New Roman"/>
              </a:rPr>
              <a:t>eet</a:t>
            </a:r>
            <a:r>
              <a:rPr sz="1400" i="1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EBEBEB"/>
                </a:solidFill>
                <a:latin typeface="Times New Roman"/>
                <a:cs typeface="Times New Roman"/>
              </a:rPr>
              <a:t>Journa</a:t>
            </a:r>
            <a:r>
              <a:rPr sz="1400" i="1" spc="-5" dirty="0">
                <a:solidFill>
                  <a:srgbClr val="EBEBEB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, Ma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y 22,</a:t>
            </a:r>
            <a:r>
              <a:rPr sz="14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Times New Roman"/>
                <a:cs typeface="Times New Roman"/>
              </a:rPr>
              <a:t>2012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7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1445" y="6585381"/>
            <a:ext cx="745375" cy="7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4704" y="521363"/>
            <a:ext cx="822972" cy="654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927" rIns="0" bIns="0" rtlCol="0">
            <a:spAutoFit/>
          </a:bodyPr>
          <a:lstStyle/>
          <a:p>
            <a:pPr marL="4032885">
              <a:lnSpc>
                <a:spcPts val="3675"/>
              </a:lnSpc>
            </a:pPr>
            <a:r>
              <a:rPr sz="3100" i="0" dirty="0">
                <a:latin typeface="Arial Narrow"/>
                <a:cs typeface="Arial Narrow"/>
              </a:rPr>
              <a:t>Activity</a:t>
            </a:r>
            <a:endParaRPr sz="3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707" y="1624986"/>
            <a:ext cx="7572375" cy="524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95275" algn="ctr">
              <a:lnSpc>
                <a:spcPts val="4390"/>
              </a:lnSpc>
            </a:pP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Pair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up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Decide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who will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Kelly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Green an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who will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counselo</a:t>
            </a:r>
            <a:r>
              <a:rPr sz="3800" spc="-17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151255">
              <a:lnSpc>
                <a:spcPts val="750"/>
              </a:lnSpc>
            </a:pPr>
            <a:endParaRPr sz="1100">
              <a:latin typeface="Times New Roman"/>
              <a:cs typeface="Times New Roman"/>
            </a:endParaRPr>
          </a:p>
          <a:p>
            <a:pPr marL="342265" marR="338455" algn="ctr">
              <a:lnSpc>
                <a:spcPts val="4390"/>
              </a:lnSpc>
              <a:spcBef>
                <a:spcPts val="2565"/>
              </a:spcBef>
            </a:pP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Kelly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Gree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come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counselo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8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for advice.</a:t>
            </a:r>
            <a:endParaRPr sz="3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Kelly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considerin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38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droppin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ou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school.</a:t>
            </a:r>
            <a:endParaRPr sz="3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00">
              <a:latin typeface="Times New Roman"/>
              <a:cs typeface="Times New Roman"/>
            </a:endParaRPr>
          </a:p>
          <a:p>
            <a:pPr marL="1163955">
              <a:lnSpc>
                <a:spcPts val="75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00"/>
              </a:spcBef>
            </a:pPr>
            <a:r>
              <a:rPr sz="3800" dirty="0">
                <a:solidFill>
                  <a:srgbClr val="FFFB00"/>
                </a:solidFill>
                <a:latin typeface="Arial Narrow"/>
                <a:cs typeface="Arial Narrow"/>
              </a:rPr>
              <a:t>Counselo</a:t>
            </a:r>
            <a:r>
              <a:rPr sz="3800" spc="105" dirty="0">
                <a:solidFill>
                  <a:srgbClr val="FFFB00"/>
                </a:solidFill>
                <a:latin typeface="Arial Narrow"/>
                <a:cs typeface="Arial Narrow"/>
              </a:rPr>
              <a:t>r</a:t>
            </a:r>
            <a:r>
              <a:rPr sz="3800" spc="-55" dirty="0">
                <a:solidFill>
                  <a:srgbClr val="FFFB00"/>
                </a:solidFill>
                <a:latin typeface="Arial Narrow"/>
                <a:cs typeface="Arial Narrow"/>
              </a:rPr>
              <a:t>’</a:t>
            </a:r>
            <a:r>
              <a:rPr sz="3800" dirty="0">
                <a:solidFill>
                  <a:srgbClr val="FFFB00"/>
                </a:solidFill>
                <a:latin typeface="Arial Narrow"/>
                <a:cs typeface="Arial Narrow"/>
              </a:rPr>
              <a:t>s </a:t>
            </a:r>
            <a:r>
              <a:rPr sz="3800" spc="-5" dirty="0">
                <a:solidFill>
                  <a:srgbClr val="FFFB00"/>
                </a:solidFill>
                <a:latin typeface="Arial Narrow"/>
                <a:cs typeface="Arial Narrow"/>
              </a:rPr>
              <a:t>task</a:t>
            </a:r>
            <a:r>
              <a:rPr sz="3800" dirty="0">
                <a:solidFill>
                  <a:srgbClr val="FFFB00"/>
                </a:solidFill>
                <a:latin typeface="Arial Narrow"/>
                <a:cs typeface="Arial Narrow"/>
              </a:rPr>
              <a:t>: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Convince</a:t>
            </a:r>
            <a:r>
              <a:rPr sz="38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Kelly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800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 Narrow"/>
                <a:cs typeface="Arial Narrow"/>
              </a:rPr>
              <a:t>sta</a:t>
            </a:r>
            <a:r>
              <a:rPr sz="3800" spc="-229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80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6689" y="3185292"/>
            <a:ext cx="5165090" cy="0"/>
          </a:xfrm>
          <a:custGeom>
            <a:avLst/>
            <a:gdLst/>
            <a:ahLst/>
            <a:cxnLst/>
            <a:rect l="l" t="t" r="r" b="b"/>
            <a:pathLst>
              <a:path w="5165090">
                <a:moveTo>
                  <a:pt x="0" y="0"/>
                </a:moveTo>
                <a:lnTo>
                  <a:pt x="5164850" y="0"/>
                </a:lnTo>
              </a:path>
            </a:pathLst>
          </a:custGeom>
          <a:ln w="17983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2900" y="5918768"/>
            <a:ext cx="5165090" cy="0"/>
          </a:xfrm>
          <a:custGeom>
            <a:avLst/>
            <a:gdLst/>
            <a:ahLst/>
            <a:cxnLst/>
            <a:rect l="l" t="t" r="r" b="b"/>
            <a:pathLst>
              <a:path w="5165090">
                <a:moveTo>
                  <a:pt x="0" y="0"/>
                </a:moveTo>
                <a:lnTo>
                  <a:pt x="5164850" y="0"/>
                </a:lnTo>
              </a:path>
            </a:pathLst>
          </a:custGeom>
          <a:ln w="17983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8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8968" y="2969020"/>
            <a:ext cx="6767830" cy="191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Let</a:t>
            </a:r>
            <a:r>
              <a:rPr sz="6650" spc="-95" dirty="0">
                <a:solidFill>
                  <a:srgbClr val="FFFFFF"/>
                </a:solidFill>
                <a:latin typeface="Arial Narrow"/>
                <a:cs typeface="Arial Narrow"/>
              </a:rPr>
              <a:t>’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s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begin</a:t>
            </a:r>
            <a:endParaRPr sz="66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665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e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d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6650" dirty="0">
                <a:solidFill>
                  <a:srgbClr val="FFFFFF"/>
                </a:solidFill>
                <a:latin typeface="Arial Narrow"/>
                <a:cs typeface="Arial Narrow"/>
              </a:rPr>
              <a:t>n </a:t>
            </a:r>
            <a:r>
              <a:rPr sz="6650" spc="-5" dirty="0">
                <a:solidFill>
                  <a:srgbClr val="FFFFFF"/>
                </a:solidFill>
                <a:latin typeface="Arial Narrow"/>
                <a:cs typeface="Arial Narrow"/>
              </a:rPr>
              <a:t>mind...</a:t>
            </a:r>
            <a:endParaRPr sz="665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943" y="7339456"/>
            <a:ext cx="9196070" cy="0"/>
          </a:xfrm>
          <a:custGeom>
            <a:avLst/>
            <a:gdLst/>
            <a:ahLst/>
            <a:cxnLst/>
            <a:rect l="l" t="t" r="r" b="b"/>
            <a:pathLst>
              <a:path w="9196070">
                <a:moveTo>
                  <a:pt x="0" y="0"/>
                </a:moveTo>
                <a:lnTo>
                  <a:pt x="9195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943" y="437006"/>
            <a:ext cx="9196070" cy="6902450"/>
          </a:xfrm>
          <a:custGeom>
            <a:avLst/>
            <a:gdLst/>
            <a:ahLst/>
            <a:cxnLst/>
            <a:rect l="l" t="t" r="r" b="b"/>
            <a:pathLst>
              <a:path w="9196070" h="6902450">
                <a:moveTo>
                  <a:pt x="9195688" y="0"/>
                </a:moveTo>
                <a:lnTo>
                  <a:pt x="0" y="0"/>
                </a:lnTo>
                <a:lnTo>
                  <a:pt x="0" y="69024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ct val="100000"/>
              </a:lnSpc>
            </a:pPr>
            <a:fld id="{81D60167-4931-47E6-BA6A-407CBD079E47}" type="slidenum">
              <a:rPr spc="-170" dirty="0">
                <a:solidFill>
                  <a:srgbClr val="3A5253"/>
                </a:solidFill>
                <a:latin typeface="Century Gothic"/>
                <a:cs typeface="Century Gothic"/>
              </a:rPr>
              <a:t>9</a:t>
            </a:fld>
            <a:endParaRPr spc="-170" dirty="0">
              <a:solidFill>
                <a:srgbClr val="3A525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1560</Words>
  <Application>Microsoft Office PowerPoint</Application>
  <PresentationFormat>Custom</PresentationFormat>
  <Paragraphs>300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 Unicode MS</vt:lpstr>
      <vt:lpstr>Adobe Hebrew</vt:lpstr>
      <vt:lpstr>Arial</vt:lpstr>
      <vt:lpstr>Arial Narrow</vt:lpstr>
      <vt:lpstr>Calibri</vt:lpstr>
      <vt:lpstr>Century Gothic</vt:lpstr>
      <vt:lpstr>Lucida Sans</vt:lpstr>
      <vt:lpstr>Lucida Sans Unicode</vt:lpstr>
      <vt:lpstr>Palatino Linotype</vt:lpstr>
      <vt:lpstr>Times New Roman</vt:lpstr>
      <vt:lpstr>Trebuchet MS</vt:lpstr>
      <vt:lpstr>Verdana</vt:lpstr>
      <vt:lpstr>Office Theme</vt:lpstr>
      <vt:lpstr>A Replicable Model:</vt:lpstr>
      <vt:lpstr>During their transitional years, students make three important choices:</vt:lpstr>
      <vt:lpstr>PowerPoint Presentation</vt:lpstr>
      <vt:lpstr>PowerPoint Presentation</vt:lpstr>
      <vt:lpstr>CAREER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Academic Coaching with the 10-year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“...there is a difference between systematic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Redesign for Colleges</vt:lpstr>
      <vt:lpstr>How can this be done efficiently?</vt:lpstr>
      <vt:lpstr>PowerPoint Presentation</vt:lpstr>
      <vt:lpstr>PowerPoint Presentation</vt:lpstr>
      <vt:lpstr>Dual Enrollment Freshman Transition</vt:lpstr>
      <vt:lpstr>Dual Enrollment Freshman Transition</vt:lpstr>
      <vt:lpstr>PowerPoint Presentation</vt:lpstr>
      <vt:lpstr>PowerPoint Presentation</vt:lpstr>
      <vt:lpstr>College Completion</vt:lpstr>
      <vt:lpstr>Overview: Get Focused...Stay Focused! ™</vt:lpstr>
      <vt:lpstr>In answer to the question,</vt:lpstr>
      <vt:lpstr>The “magic” of DEFT</vt:lpstr>
      <vt:lpstr>Outcomes for Schools</vt:lpstr>
      <vt:lpstr>PowerPoint Presentation</vt:lpstr>
      <vt:lpstr>What is the bottom line?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1hr-GFSF-Overview-092014</dc:title>
  <dc:creator>Tanja Easson</dc:creator>
  <cp:lastModifiedBy>Christina Schwarz</cp:lastModifiedBy>
  <cp:revision>2</cp:revision>
  <dcterms:created xsi:type="dcterms:W3CDTF">2017-06-21T13:07:23Z</dcterms:created>
  <dcterms:modified xsi:type="dcterms:W3CDTF">2017-06-21T20:13:40Z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2014-09-25T00:00:00Z</vt:filetime>
  </property>
  <property fmtid="{D5CDD505-2E9C-101B-9397-08002B2CF9AE}" pid="3" name="LastSaved">
    <vt:filetime>2017-06-21T00:00:00Z</vt:filetime>
  </property>
</Properties>
</file>