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65" r:id="rId5"/>
    <p:sldId id="258" r:id="rId6"/>
    <p:sldId id="259" r:id="rId7"/>
    <p:sldId id="264" r:id="rId8"/>
    <p:sldId id="267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Russia &amp; the Republics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Unit </a:t>
            </a:r>
            <a:r>
              <a:rPr lang="en-US" sz="3600" smtClean="0"/>
              <a:t>3 </a:t>
            </a:r>
            <a:endParaRPr lang="en-US" sz="3600" dirty="0"/>
          </a:p>
        </p:txBody>
      </p:sp>
      <p:sp>
        <p:nvSpPr>
          <p:cNvPr id="4" name="AutoShape 2" descr="https://upload.wikimedia.org/wikipedia/en/archive/f/f3/20120812153730!Flag_of_Russ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Interesting Facts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5" y="2004290"/>
            <a:ext cx="12034981" cy="485371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1908, the Russian Olympic team arrived in London 12 days late because they were not using the Gregorian calendar</a:t>
            </a:r>
          </a:p>
          <a:p>
            <a:r>
              <a:rPr lang="en-US" sz="3200" dirty="0" smtClean="0"/>
              <a:t>The U.S. purchased Alaska from Russia for $7.2 million in 1887</a:t>
            </a:r>
          </a:p>
          <a:p>
            <a:r>
              <a:rPr lang="en-US" sz="3200" dirty="0"/>
              <a:t>There's a museum in Russia that hires </a:t>
            </a:r>
            <a:r>
              <a:rPr lang="en-US" sz="3200" dirty="0" smtClean="0"/>
              <a:t>cats to </a:t>
            </a:r>
            <a:r>
              <a:rPr lang="en-US" sz="3200" dirty="0"/>
              <a:t>protect its artworks against rodents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There </a:t>
            </a:r>
            <a:r>
              <a:rPr lang="en-US" sz="3200" dirty="0"/>
              <a:t>was a "Beard Tax" in Russia, during Peter the Great's Reign, paid by anyone who had a beard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It </a:t>
            </a:r>
            <a:r>
              <a:rPr lang="en-US" sz="3200" dirty="0"/>
              <a:t>is a criminal offence to drive around in a dirty </a:t>
            </a:r>
            <a:r>
              <a:rPr lang="en-US" sz="3200" dirty="0" smtClean="0"/>
              <a:t>car in </a:t>
            </a:r>
            <a:r>
              <a:rPr lang="en-US" sz="3200" dirty="0"/>
              <a:t>Russia.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464" y="0"/>
            <a:ext cx="5050536" cy="20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427" y="694944"/>
            <a:ext cx="2891029" cy="11049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Food </a:t>
            </a:r>
            <a:endParaRPr lang="en-US" sz="8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" y="1026322"/>
            <a:ext cx="2913856" cy="218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3929" y="3286126"/>
            <a:ext cx="150495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Borsch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838576"/>
            <a:ext cx="304800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43100" y="6248400"/>
            <a:ext cx="21336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Russian Salad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42" y="1023941"/>
            <a:ext cx="340042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34259" y="3286126"/>
            <a:ext cx="2286000" cy="49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Mini-Pies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3" y="4014787"/>
            <a:ext cx="3400428" cy="200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81800" y="6248400"/>
            <a:ext cx="19812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Stroganoff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9728" y="2724565"/>
            <a:ext cx="9070848" cy="1373070"/>
          </a:xfrm>
        </p:spPr>
        <p:txBody>
          <a:bodyPr/>
          <a:lstStyle/>
          <a:p>
            <a:r>
              <a:rPr lang="en-US" sz="4800" dirty="0" err="1" smtClean="0"/>
              <a:t>Plickers</a:t>
            </a:r>
            <a:r>
              <a:rPr lang="en-US" sz="4800" dirty="0" smtClean="0"/>
              <a:t> App Review Questions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36" y="4394039"/>
            <a:ext cx="11859768" cy="268341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Directions: Now I will be testing your knowledge of what we just learned.  I will be passing out the </a:t>
            </a:r>
            <a:r>
              <a:rPr lang="en-US" sz="2800" dirty="0" err="1" smtClean="0"/>
              <a:t>plickers</a:t>
            </a:r>
            <a:r>
              <a:rPr lang="en-US" sz="2800" dirty="0" smtClean="0"/>
              <a:t> answer keys.  The letter at the top of the page corresponds to an answer that can be chosen for a series of questions.  Be sure to raise your answer key with the correct letter you’ve chosen at the top of the page.  Then I will scan them using my phone to see who got it correct. Let’s begin</a:t>
            </a:r>
            <a:r>
              <a:rPr lang="en-US" sz="2400" dirty="0" smtClean="0"/>
              <a:t>.  </a:t>
            </a:r>
            <a:r>
              <a:rPr lang="en-US" sz="2400" dirty="0" smtClean="0">
                <a:sym typeface="Wingdings" panose="05000000000000000000" pitchFamily="2" charset="2"/>
              </a:rPr>
              <a:t>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07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54199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city is the capital of Russia?</a:t>
            </a:r>
          </a:p>
          <a:p>
            <a:r>
              <a:rPr lang="en-US" sz="4400" dirty="0" smtClean="0"/>
              <a:t>A. Bern</a:t>
            </a:r>
          </a:p>
          <a:p>
            <a:r>
              <a:rPr lang="en-US" sz="4400" dirty="0" smtClean="0"/>
              <a:t>B. Paris</a:t>
            </a:r>
          </a:p>
          <a:p>
            <a:r>
              <a:rPr lang="en-US" sz="4400" dirty="0" smtClean="0"/>
              <a:t>C. Moscow</a:t>
            </a:r>
          </a:p>
          <a:p>
            <a:r>
              <a:rPr lang="en-US" sz="4400" dirty="0" smtClean="0"/>
              <a:t>D. St </a:t>
            </a:r>
            <a:r>
              <a:rPr lang="en-US" sz="4400" dirty="0" err="1" smtClean="0"/>
              <a:t>Petersberg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98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09063"/>
          </a:xfrm>
        </p:spPr>
        <p:txBody>
          <a:bodyPr>
            <a:noAutofit/>
          </a:bodyPr>
          <a:lstStyle/>
          <a:p>
            <a:r>
              <a:rPr lang="en-US" sz="4000" dirty="0" smtClean="0"/>
              <a:t>Which of the following is not part of the Russian economy? </a:t>
            </a:r>
          </a:p>
          <a:p>
            <a:pPr marL="0" indent="0">
              <a:buNone/>
            </a:pPr>
            <a:r>
              <a:rPr lang="en-US" sz="4000" dirty="0" smtClean="0"/>
              <a:t>A. Oil</a:t>
            </a:r>
          </a:p>
          <a:p>
            <a:pPr marL="0" indent="0">
              <a:buNone/>
            </a:pPr>
            <a:r>
              <a:rPr lang="en-US" sz="4000" dirty="0" smtClean="0"/>
              <a:t>B. Coal</a:t>
            </a:r>
          </a:p>
          <a:p>
            <a:pPr marL="0" indent="0">
              <a:buNone/>
            </a:pPr>
            <a:r>
              <a:rPr lang="en-US" sz="4000" dirty="0" smtClean="0"/>
              <a:t>C. Gold</a:t>
            </a:r>
          </a:p>
          <a:p>
            <a:pPr marL="0" indent="0">
              <a:buNone/>
            </a:pPr>
            <a:r>
              <a:rPr lang="en-US" sz="4000" dirty="0" smtClean="0"/>
              <a:t>D. Silver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47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currency in Russia is: </a:t>
            </a:r>
          </a:p>
          <a:p>
            <a:pPr marL="457200" indent="-457200">
              <a:buAutoNum type="alphaUcPeriod"/>
            </a:pPr>
            <a:r>
              <a:rPr lang="en-US" sz="4400" dirty="0" smtClean="0"/>
              <a:t>Euro </a:t>
            </a:r>
          </a:p>
          <a:p>
            <a:pPr marL="457200" indent="-457200">
              <a:buAutoNum type="alphaUcPeriod"/>
            </a:pPr>
            <a:r>
              <a:rPr lang="en-US" sz="4400" dirty="0" smtClean="0"/>
              <a:t>Pound</a:t>
            </a:r>
          </a:p>
          <a:p>
            <a:pPr marL="457200" indent="-457200">
              <a:buAutoNum type="alphaUcPeriod"/>
            </a:pPr>
            <a:r>
              <a:rPr lang="en-US" sz="4400" dirty="0" smtClean="0"/>
              <a:t>Dollar</a:t>
            </a:r>
          </a:p>
          <a:p>
            <a:pPr marL="457200" indent="-457200">
              <a:buAutoNum type="alphaUcPeriod"/>
            </a:pPr>
            <a:r>
              <a:rPr lang="en-US" sz="4400" dirty="0" smtClean="0"/>
              <a:t>Ruble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34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There are more women than men who reside (live) in Russia. 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True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False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91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was the name of the Bolshevik leader who created the USSR?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Rasputin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Tsar Alexander II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Vladimir Lenin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Joseph Stalin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23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USA and the USSR fought together to bring about the end of the Cold War.</a:t>
            </a:r>
          </a:p>
          <a:p>
            <a:pPr marL="457200" indent="-457200">
              <a:buAutoNum type="alphaUcPeriod"/>
            </a:pPr>
            <a:r>
              <a:rPr lang="en-US" sz="4400" dirty="0" smtClean="0"/>
              <a:t>True </a:t>
            </a:r>
          </a:p>
          <a:p>
            <a:pPr marL="457200" indent="-457200">
              <a:buAutoNum type="alphaUcPeriod"/>
            </a:pPr>
            <a:r>
              <a:rPr lang="en-US" sz="4400" dirty="0" smtClean="0"/>
              <a:t>False 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19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USSR and the USA fought against each other during the </a:t>
            </a:r>
            <a:r>
              <a:rPr lang="en-US" sz="4400" smtClean="0"/>
              <a:t>entire battle </a:t>
            </a:r>
            <a:r>
              <a:rPr lang="en-US" sz="4400" dirty="0" smtClean="0"/>
              <a:t>of WWII.</a:t>
            </a:r>
          </a:p>
          <a:p>
            <a:pPr marL="457200" indent="-457200">
              <a:buAutoNum type="alphaUcPeriod"/>
            </a:pPr>
            <a:r>
              <a:rPr lang="en-US" sz="4400" dirty="0" smtClean="0"/>
              <a:t>True </a:t>
            </a:r>
          </a:p>
          <a:p>
            <a:pPr marL="457200" indent="-457200">
              <a:buAutoNum type="alphaUcPeriod"/>
            </a:pPr>
            <a:r>
              <a:rPr lang="en-US" sz="4400" dirty="0" smtClean="0"/>
              <a:t>False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Russia’s type of government is called a: 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Presidential Republic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Constitutional Monarchy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Republic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Democracy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79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of the following s not a major mountain range located in Russia?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Apennines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Ural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Altay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58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Russia is the largest country in the world.</a:t>
            </a:r>
          </a:p>
          <a:p>
            <a:pPr marL="457200" indent="-457200">
              <a:buAutoNum type="alphaUcPeriod"/>
            </a:pPr>
            <a:r>
              <a:rPr lang="en-US" sz="4400" dirty="0" smtClean="0"/>
              <a:t>True </a:t>
            </a:r>
          </a:p>
          <a:p>
            <a:pPr marL="457200" indent="-457200">
              <a:buAutoNum type="alphaUcPeriod"/>
            </a:pPr>
            <a:r>
              <a:rPr lang="en-US" sz="4400" dirty="0" smtClean="0"/>
              <a:t>False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781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Climate / Terrain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84248"/>
            <a:ext cx="10294182" cy="3951941"/>
          </a:xfrm>
        </p:spPr>
        <p:txBody>
          <a:bodyPr>
            <a:noAutofit/>
          </a:bodyPr>
          <a:lstStyle/>
          <a:p>
            <a:r>
              <a:rPr lang="en-US" sz="3200" dirty="0" smtClean="0"/>
              <a:t>Russia is the largest country in the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world </a:t>
            </a:r>
          </a:p>
          <a:p>
            <a:r>
              <a:rPr lang="en-US" sz="3200" dirty="0" smtClean="0"/>
              <a:t>Landscape varies from desert to frozen coastline</a:t>
            </a:r>
          </a:p>
          <a:p>
            <a:r>
              <a:rPr lang="en-US" sz="3200" dirty="0" smtClean="0"/>
              <a:t>Russia is made up of rolling treeless plains called </a:t>
            </a:r>
            <a:r>
              <a:rPr lang="en-US" sz="3200" u="sng" dirty="0" smtClean="0"/>
              <a:t>steppes</a:t>
            </a:r>
          </a:p>
          <a:p>
            <a:r>
              <a:rPr lang="en-US" sz="3200" dirty="0" smtClean="0"/>
              <a:t>Russia has about 100,000 rivers</a:t>
            </a:r>
          </a:p>
          <a:p>
            <a:r>
              <a:rPr lang="en-US" sz="3200" dirty="0" smtClean="0"/>
              <a:t>Major Mountain Ranges: Ural, Altay</a:t>
            </a:r>
          </a:p>
          <a:p>
            <a:r>
              <a:rPr lang="en-US" sz="3200" dirty="0" smtClean="0"/>
              <a:t>Major Rivers: Amur, Irtysh, Lena, Ob, Volga, </a:t>
            </a:r>
          </a:p>
          <a:p>
            <a:pPr marL="0" indent="0">
              <a:buNone/>
            </a:pPr>
            <a:r>
              <a:rPr lang="en-US" sz="3200" dirty="0" err="1" smtClean="0"/>
              <a:t>Yenisey</a:t>
            </a:r>
            <a:endParaRPr lang="en-US" sz="3200" dirty="0" smtClean="0"/>
          </a:p>
        </p:txBody>
      </p:sp>
      <p:sp>
        <p:nvSpPr>
          <p:cNvPr id="4" name="AutoShape 4" descr="data:image/jpeg;base64,/9j/4AAQSkZJRgABAQAAAQABAAD/2wCEAAkGBxQSEhUUExQWFRUVFx0YFxgYFhgYHBwZFxccGBwcGBgYHCgiHBwlHRcYITEhJSkrLi4uGB8zODMsOCgtLisBCgoKDg0OGxAQGzQkHyQsLCwsLzQsLDQvNCw0LC8sLCwtLy8sLC8sLCw0LCwsLCwsLCwsLCwsLCwsLCwsLCwsLP/AABEIAMQBAQMBIgACEQEDEQH/xAAbAAABBQEBAAAAAAAAAAAAAAAEAQIDBQYAB//EAEEQAAIBAgQEBAQEBAUCBgMBAAECEQMhAAQSMQUiQVETYXGRBjJSgRShsdEjQsHwFTNykuFiggdTk6LS8SQ0gxb/xAAaAQADAQEBAQAAAAAAAAAAAAABAgMEAAUG/8QAMREAAgIBAwIDBwMEAwAAAAAAAAECEQMSITFBUQQT8BQiYXGBkbEyodEFUsHhI0Lx/9oADAMBAAIRAxEAPwC1oUF0LyrsOg7Yd4C/SvsMTZdeRf8ASP0w7Tj6VHzO9kHgL9I9hjvAX6V9hiaMLGCcQeAv0r7DCeCv0r7DBGnHBcdsEg8BfpX2GFFBfpX2GJ9OF04GxxB+HX6R7DHfh1+lfYYJC4XRgWNuC/hl+lfYY78Mv0j2GCgmLHhPCTWYgEACJPke3nhJzjFWx4QlJ0il/Cr9I9hjvwq/SvsMeh5PgdKnB06mHU3nzjbD89welVuRB7rA9++Mft8L42NnsM653PODlV+kewwxssv0j2GPQ8t8O0V3Bc+f7DAXFPh5WZRSUJY6jePL74ePjcblQkvBZErMR+GX6V9hhv4dfpHsMW9fhzLUNOJaYEDf0wmd4XUpRrWAetiPcY1LJHbfkzPHPfbgqfw6/SPYYQ5dfpHsMGaMNK4e0TpgZy6/SPYY4UF+kewwUUwwrhthdyHwF+kewwhoL9I9hgjThIxwNwZqC/SPYYb4C/SPYYJK4TTggBTQX6R7DDTQX6R7DBJGGkYIGDeAv0j2GO8BfpHsMEFcdpwQbg/gL9I9hhPw6/SPYYKCYTTjjtzO+COw9sJgiMdjNsaTXZdeRf8ASP0w6MPyy8i/6R+mHFcFMRoh046MSacLpwbOoijC6cSacLpwLOoj04ULiQLiahl2YgKCScByoZRbIAmL3g/A9fNUBCxYbE+fpiz4VwVacM0M35D0/fFvjzs/i792H3PSweDS3n9iipfDiajJJXoP3OLjL5dUUKogDEox2Mc8s5/qZshjhD9KFw0nCM2Iy+ESHJQcNY4iFTDw04NHEaZJdfiRzRE4mq0gwhgCD0OF1Yaz462wUkCPwiiTPhr7f0wBxzgy1BKABx9p8j++LfxcRu04pDJOLTsSWOMlVHntSkQSDuDB+2GFMbXMcKpvEreZJG59ThlHhCI0i/rj0V4yNHnPwUrMYUw0rjVcU4ekMYg+mM0VxoxZlkVozZsLxumQFcNIxOVw0ri1kKByuGlcT6cNK4awUQxjguJdOE04NgoQDCMuHxhCMCw0UEY7Dox2M5oNpl15F/0j9MOK4kyyci/6R+mHlcIpHOINowunExXCFMNYNJFpx2nEujChMdYaG0FGoTtjTZHMoFEECMZ3Th6kjEMuPWXw5PL6Gup5kHYjEhqYyCuRtggZx4icZX4XszXHxS6o0/iDCeIMVXDKwiCb4stIxnnDS6NMJ6lZzPiMmcc4GIiMBIYc9sJ4uH68C5yiSNSmI6f84ZK3uK3SJ3reeGCp54o2zTe2Ijmb8zQPXF/Z33M/tCvZGlVpw8Linp8aUWAxHW4y8iAB6/1/fEHFmlMvdOF04Ao8WVgOh6jscEDNDpgaZA1IlakMZ7jWQpoJFiegP9MXLVicU1fKtUawjzPXGjBalbdEPEU40lZRFMNKYvK3B2EQQe/TCPwRujD72xvXiIdzzn4bJ2KIphpTB1TLMNwfWMQlMVUrIuLXINowhXBOjDSmGsWgYrhNOCCmGlMGwUZvTjsS6cdiBoNzlk5F/wBI/QYeUxJlV5E/0j9MPK4gpFXEG0Y7RicrhNODqBpIdGO04m047TjtR2kh0YXTibThNOO1HaSMLhQuJNOF046w0Py9Ek7xi4opAAmcUykjbE6s/n7Yz5IuXU04pKPQsmHniJzgE12FiMNTOoGh3C95OJ+W0rLLInsg4ZgDfEqZlTfvgGtxjLoLfxD5L/Vot6Yp8z8QqzT4aiOgbp5xHvhUk+g/vItOI8Vy9KQRLfSoH59t8U6UKla+k8wGlVEgLNpI/U4pctBbU3fr/wA421GiAAVB2tPQAe+3646b0IMYp7lZl+AOp5yFUCSZvhc9ldbqtPp3/U2sMXDKF87k3v8AYfpiDhtZ2VWfeJMxtsCegJA1eU4n5j5K6ClFB1eVdTFiDymJHQ279f2xa5auE+cGTvaf+fvGLGsOoUN6/wBMKtMGxUER26+WD5zqhHijdgqcRQ7EYlo1wcBZr4fSS6akcbHf8j9uuFpZCsPpb0Okn7NafvhlKDQrjJBlSoMDvxAdsR/hKrRKsCehK2+4OHLwtpuQPO/5YqvLS3ZCXm3SQ2tn7bYq8w2ozAGLmpwm9jAgb98QDhJN9Qj0uPtimPLiW6J5cOaW1FKUw0pi2r8MYbEN6b+2BXyzDdT7HGmOWMuGY5YZx5QEUw3w8FeHhpTFNRPSZfw8diWMdiGovSN1lV5E/wBI/TEhXDsqv8NP9I/TDyuM6kaXEg04TThM7mkpCXMD9r4Dq5svTbQQpKtBkEiADI9xgudBjjbJcxmkSNTASYH3/TEWVzoqVSlPSwSNbatp7Ab7YzrZZ80wSQoQANLSQ0BjZd+gHoca2hw3wssES7mYaIvFtgbT1ucJPJS53LRxK7DPABiLjrH92wPmKekixhtp6HeP19sNp+IsIxGkLzH5Tbqxn9PPA1aonMGbWdUEAkhetxO4ta2IxyNMrLHFoMSmD/d7YFfOKrFdJZgJiYk/SI/mEifXBFTjSAayRpjodtIvLTvfFLnsvyeIOYqzPKkgXCghSDO3X6pwfNk2KsMUEnjbBQy0LsYjqCtiJJF9jthaWc8RP4TPrnnWDKnqGG+84DTOqUaloaIBklmJIiOY3X+Uiw/Ixl+GZwisGLTLSTM7biR6DBirsd7bGq4jxrw30E+IxAuoAhgIMj0A2xn63FdTEBQZIgzcz/zjQ8R4OFGsEFhTmBcSVJgRubH3PljO8C4fUZlcpCi66v5jJ7D5bYeEo6fkI4PVsFJJOrnEQAF8upnC1qk7Yt63CWZwiwABJJncATYHaSBfEtXgBgAHm3j+l/WP6ThfMiNoYFwXIE1VJ+UXP22/PGsp5hYESZuPOTb+mI0GoFQYaL272n3BwJxRNU05Czp26EnlJuJEiPKRjNknqKxjQVmagIgE/NBvBEfMZ8o/u2JMhQfw0FSCwA1RtOm/XvI+2Kp1hAGYkOGZnNgiFYkyZnSW739MXS1ZItuDPqDt+vthUMVOfrmifpIPIwsCpEGYEWkDYiY2MHFrlMwWRW6kXEbEb/1/LfFV8UcNGYpQGYFDqUK0SYIIJ7FWP5Yg4Xla38LSCqgktLqdjEppJ3N4tvEnbBoBo1ef088Natb5Se1xhatZQeaLR632n88R0QEhADv2MX/QYFnD6taRAsfTY+fcY6hSYfMZ6/8A15YANUq7aQ8arsRta8Xkjbp77YfWqVAJNxpmIuPSL/tgWGg+oLfvMYYwi8fYWwAmZUySWWBMQRNpMWvA7YJpVWMS0qwtMA7TuI/TBsFBL1ARYz7f0w3WF/czHvivr16Ye7aWmDvB6++JWdyCFaSNgR++Os6gpidxH2AM4hfML/Mo+4GBPxGmBUIpkjdSInvDYQZomQw1R1H67+e9sdrO0lBFP6V9hjsC+N5fmMdg+Z8RdC7Gxyg/hp/pH6YeRiDK5hPDTmHyr18sc+bUyATPeMadRn0FNxhWqEaAGE31dgP/AJAXxX105QiMZ8NxPWTIB8h1J8sXNfiVJFIm8HaDt+Qj+5xl+G8RStXqkMeRjrmNIAYRAFpLAxueW+FTbK0lsV3itlmq6QGNlL7kmIg3sJK266txEYrW+Ia+YotJKsmiFRmGrmvYt2n+9zuKMDVfWAq1IqMWWTsoS5MAnQLTsPtgbJsgSdLu5IETAEwwlRfSVBkn/q88VtfUi74RUZzM1mZGDVNQAUGRdoHfcE37HFpnM6yVVerqYso8UAgqWAHOpEAi8DtBv3qs3Q0ONJYGGhRcTqgTq2lY374ZxOrrpaBdqMzFgBqsFm19RIgE26b4etVInbVm/wA3xZHXw1dTqg9BywehsevrfDKOdKZWr8xLSoBXTdhAgTY3i8dPXGf+Ampvq1m+krpja09DEN5DoRO+DOMF6BVaRJBQyrcw5T1JNwQbG/52g4pS0oupNqyzyOeR3zHzaQNWpV5CpAiDcFp/XFNmaC0swwF1JDCPoYT06g6v7GHcGrcjBkCB4QQWIA06YABubgwIPy3NyJfiWiF0MJDK8BduUC5AnaV+874eLqVA5Vm8yGaRlWm/MkASN/yxa1OGQCqDlAhQDsAoABk32P2xkuB51fFTSA+pSflkBQNza14HrjYJnz1F/K3bEMmzovC2iKllNFyIMR36CT9yB7YdV/6THXe8D9/64Kp1/EBWIJFjM9MV7qVCzvcnvEW9IkX88RbHHUaUOW8o/wDv2/vqPU/zNViLD0Kz7xP2nEfEMxpJI06EXUSxEbEgSNrdYtbeZxn+P56o1ZBTlFSk1WpN0idCapEk6pJ22GByGwyjDMx8XX4TMHgzDahUE2+gzHYgXgz1HNsTCmoCr6G1gEygSTO3MtQNuDzHrMV/Aa9NczmKbsodvDC3kto1/YtB7nafM6LKZpWZouVvUhbEwRv9VoibT7F7HBDZg+ExHMV+mBMgEFS0i4Yb23vbFPnOINQOpGUp/wCWY+URcEfKbjfeRhP8TqVK4CqPBNIsW7VVIhe4YqxMEW0eeA+M8KYAFdJCkEqQYhXDn5TJ5vT7i2AwGmynEaVdQuoBmEaWAnzid+uJPHZTaD2S4ImIlpj8sZTO0HYrDAQeUAREi5IAkmZ9sBNxuqtYUabFhzgzdlKRygi5va3QYW2BujVVuJDxdLBQsSVPzGRuJgCPuf6HDOoD/mCG2WeaZvA37WjGbqV8xWA0jUR0KwwGqAdbKCTaYB6HA1fxyVBoNyx8wkAEbCbnoffAUmca+oiGe4BG8XNrE+sRgNUoU5aRyCDckifSSNsUOV+IXZCHWWEgqbFgLXN1nf2OC8nxhNQTw11k3WackxqBFxtO0T/Vmzg7M0RVpHw3KqDv4ZYm4iNUGPTDs3RqKi6CvKPnhma3ZSe8C84jqZmmr+GVKhx0FwAe8wB5dPLbBOXVQxAcMrEjRNv9pNun598Dk4CXNSumq6Fxf+IpAgjbcAYHzDaFTw3poj/yarExBAIO3pibOZFtewYTy3IAE2BGke89RbEuW4fGpTSSJkxzT6iB/Ywu7OMX4j/VT/8AVP7Y7B/+H0voT/02x2GpgAslx6hTAQMahCgSPIbatrRvP2tietxapUWKcUw0y0ywAA2Frk+0Hyx5fTzZBV52jSIPbyG3741VLj9B1JalUkD6l0+/bbp3xvnBrgwxyt8kXExXq1QAdKgQOb1JHmT59hfFpwRKdPUpsWOrSSeg2uemo7+e2M8PipUckU1ZegBMKTabfNiSjn1qEsQS4B1adl99hHT1wHqqq2Cp07NPxCqQ2moASVLFRtpgKL9TufLViaiysDpkwoI0kCKigMJmBFwbRaRsBjOjOM3MwYKRpidRhR10jeI7YITjKgHw0qSf5hsx06ZYMTeI9sCx1kQI7NUrkNsNMyJAC3YA7Qe2IM8/8YkqTE2DRqE9AIJ6385xcHjOVgrXWsS4cHw2UQGgkkXm8DcWnFbXzNB645nWmRzpTCuV8gQQIPqRfbDqQrquRwBpWVNLHfSCLrexi8Wv1nF7kM0WWa0CFgbEgdpO0R+lsWXD6mS5GqNCgcpKBTcQAWYiRHviHN5nJMRpYVFMldCElAxK30kgC1uvbGdysdRrqBV+PUBpAYrsAAhHWzAdRf8AucRZqkpfW2tmJmL3nYDTAjC8MVGqL/DmnJYvp0kgTAOsWnSR8x/XGlp/GfD6cNyoQdlCsRfvTJjfaRGObriwpXyxfhjINTSqzUjTVgNJOqSTMjmJMDedr+1tnqdUpYSSOm/tijzHx+tS1GlV0/V4e46adR0j74jpfE9cliykA7AxaJJkruY88Rm75K64pUjT/DfD3pHW5AJEaSR9588M+IOM0abOUbU6rcEjSOii/mfX+nnfHvit3GkPPeCQF1TveTIFr/paXhVAsvLNwCCrQQejDuJifKesYG6QFkXCLbieeNSuqNPQtzXF7QIKidLWBmCbWBxDxXMVKJQ03LQQNDKYZd2RjoiYLbXsfXBC5WmqIvKjoAVqgE6amkojNczuRfqd+uB+H8IqUkUMRUCnWQah0/5uu6gEBgRIPnsb461yNbCf/wDNo1Ra1M6dDr0Jm8sIsAYsT8t5HfF9mHpKoViQpJDkiQSy2LdTsPsMQ1M0HdVkgTpEHaZJg9wASSeoX0xVccqWYIshCrFReSXYG6wYPfeDOEcmx3SWwBxHP16VXw6LGTWAM3QrLT07Opv1uIkYu+LsVFQgtIV2YSII+kA7mAACAZjFfk/CqaSalqUsVMyvL9WohlKzbcELvYYTifEflRpAMuwCabbzHb5evT0wXLoLq2slc6KQSpWbXVBE7rpYERcWFxc/eIJFRXyZNXLABta2BGkiJIWSRdeQjrZSOmDW43TRW1GOWARpMQZIC9BB079sQZisp8HNqF0KhUqjHWH1Ec3ZYVVuY39MBOxW0x+Q+IKlTMmnTlgoF9bXbVaQRAN/sR7T8T4/UJZNZFoAU2dgLBbSWOmL4E4XxZdBHgotzUkfyXJDFdhzFSTN4A7YA4fwupXzlKpTlUplgzBtQlRqhd/m1XkxpHWcckmwX2NTwOu1XJis0L4jXL7gKxUxPmJBjrhmfqmqB8tVFlRpIsRtJXYhbx2nEPEcmrAzVLwCygEwOWOYbMJIJjtFsBZElSNRYFluAARtAOlja09bSe+FlVDXWzLfL6vDVmpkgmF5iDN5ErJawAv3O2BpWpUpg+IjiBy3I7Hveduk9dsMXO1KZKU/F0EE8wVpgQSqxAFx54ISvrbUyTMao0rC/NuB5f3GJt1uw87GlSk+kIL6epaGgWE2Mz5x1wtasUWXIUdd9x5iZ+wxmavF9BlD5xCj7agoLDFPm8+9U3AYdpI9MYs39UhG1Dd/sWWPuS/43T+pvY/vhcZeW7L/ALjjsS9uzfD19Q6UZ7wEVFJYHlsDa+225viPNUSyEg6mFoJABIvPaYM/fEuTpOyggBdgYAJiBckzFpiMJmsx4U6jqJ+UWsDO17nbH1lnjUJlOEAwzHURcraO2+H0MyyuzKFOkMNAMzYzPlYn7Y7L1SakKNR0qZk35xtHl7Yn4Rl9J1vBZVaQIgNcTO/cTPU4lKbt2WjBNIfV4hUJbWECrChVEjlMTLG3TefthueLgtLNzGeW0+kk7QRPYC2K3xCYsN5hfWBc9TN8GPTY0k1EhqZKNqj5TcGxiAdU/bvgPZr7ApNMhzOpgoAAAG1z6XI/Xz7YSglUlZZ1AJJCwI8rE9sSB+QhCdfQcvoL3Gkgz/YxHm6mlqI1a3YSx3FoFl98UvoLRNmKZI1aZvBJINxvHe8CP1w6nxVxTIEhSdpjykKu17dMRKkcmosxBDMTYXK7C8mf/b5YlYKlPU1oElSetyBvEyB/t64V/EHyH1s0zg+KzVCQBdrKIPn+U9sHcNzVJIUUFUmCW1bQQbkietuxwBR/luJIDaR1gAsfPr+fqHZTJVGAMDXUgzI7DuYiBJv1xKaVbjKy8qfEiLMU5ABuHB9DBHaN++Bc5nWrUzJZIAYgM51HUBpQrbqSdoiwOKWpQ0EjWDuA0hpgbiACRym+19sOOXcIec6jYsR9gABMGYNu4nCrHFboOp9QkZJi4MjQDqOqLAGx0lSRuvUHHoC5U0KFMlZWmpdyoiYvGon/AKp7+t8eeLm6isNJcNAEaosNMEmb7m/nbFjwqlVr1TSFXRI1S7ssmwNtiYE33g3wJJsfG7dJWy5rfFC1XgUWmCFioStrmUi4EXknYTucaT4Zrmu4ZwwlpIM/LBk3tpgD11DfAvw5wqpl2ZnGXZzC7BakSCQH2iwMdd5MDBfEc+MsC1FUBaA6NzEwpYaW1Gdtu87ziU4fA0+Vkh70yz4iVp+JUgMxB0ATyqfqHQnvHa+80GSRBRzFZjLMAGgn5XOwuZJCnedpi167ivHw9PRVLKRMsJEkddJFxI7TEW6DS5PgQSmrFgVAVlgA2K7elx9sScWDVqew/JcHWllqtNgjliZjlBbRyq0E2BHeNsYjO16vN4jHTUImSTZSLG/f0xr0zw/jLqBDKx3mWXU148pHqPPFHxThcJqJZHIEaQCGEi8k8pAPmPTHJ2JLdbDOHtRW1RJRv8ttWnoSZMEg8yz0t7z1VpEi8qlMLC6i6ad+XY6i3zefecBZZABAuQFGohSYAiPYT98SzAJTmYmCGNyDN5Nsc5MCkEVM5TUoFpMADqIJDCDYlraoCgdenc46k1OmS8qKjlp0mwRoAAm9wJ7X9cTcD4DNKo7/AOdEKFMQSJ6iJi1h367EcKysHwqiFgFILFVEFhNj12It5dsCTpbukOk2BvWRBAYEeoO0H8rX8xiOkHcytN4E3gQT2vf79xvi5zIVqfhuquAYkrcjbp1PU44WWBEDZVW1uk/b8umPJz/1HFD9PvfgvHA3yBZPKaVBrGWO6q3L3i5viTM5gNyiyx5iI9PtiGtXJ1RvFtgR/d/+OsQzGkAMSLbyCY6xsOv9fXysviMmbl/QvGMYcEFSsoGkdD3PXzO+2IqjzN9jAmAdpvYYeSm4SW6kzPXoZtaem+BHprMhWB6w1z/2xhFFBK3xz2wuIpHdvc/thMba+AhnlqKywDp0BQWi20G7f93fbDMvzkswIA1AFgb7mL3/AKY1/D/h1alFWl1JUWqIJHrEYa3whSqFSa5I02AAP3Uknv2x9d7VDizyXCXYz1HPw2lWE9YmAFWw27gHEnDsvNF2aWBIB1EAb3sPRftOL3LfDGXTUajmoFUsFULTLaBbUxMRfeQL/YhcPyFN3fLqwVKLamMSjgF6cU3JExMarSRtbEZ54aqT5o0Y8MnDV0VlUucpgBQRYgAC3S5gdhO/WcQVc4v8QlZQGYmZBboG84vHS2NHw34XVncMtFlJlSNWuDqmLgDfczdeuJOFfDFBmq0wBFOVZjJYuwDRqEwIEbbk9sGficcKRJQb3M0auoKEDKIAZipA5XA27np5HDMhlllncgMTI5r6TuOl57dvvjfU/huiEALXIZTN4Y2OiIhrb9QMRH4VpgiGi4tpmwERvAt5YPteNAeORlFcyFUAu7QIMRfvuft3jBXHkX8RWVVlEqlEAk2Ukcx+/wBtRxs+F8HSgxdeZ0Uusi2tUMSoFxufvjMZ/hOYJerpQDUZioIBBJgWnfCxzqU6QXjcYFNm60arSQAtpiASAIXtOx7HE+QzyMZB16m3C9lk3IuYHUdsR1si1UkVKgiflVpNj1gdbj2OJOH0lplUCEhiDEnSFO+plEhZPrvi0nHSxEJn0KNzczVRUIVWBNnKmQp+oEAbQtsNq5gBjCzU6KZ6gDt5ifTFnxjhiCt4iqyjWxjSpY6REMzAQJkWI3N8RUcrRpqRRDlyN2Oq/Q6THUzuP64jiyxljTGnHcrwqozOQSGiL8psNifID0vGNp/4bOo/FOkIxC+IxWSANRHO3eDPSB3PLkqys55UnTIYEsoJKxJ7D7HfG14AKDZByUFJErSdL1Dq0aWBYlib3sbWI64z+OyViZq8FFPIih+I8zlqvg+Gyk06lQn5meWmZZiZQ6ibEgaQNsCV6brdlLKZA+cAqdom+947jrgzP5kOGNKNRqGpsqEeKBKFokXWYWDsPPFeuXdatQBVUq0GCLBriT/NaQD3BvN8Z/CTko78d2P4qWp789kEOpqkMw09Ayi02/lWxEf03677gfE0FGmiVBpUBSCrao07Sx/1HawtaJxgGqaSQ8FAQbtNpkEA77EbgXPphaXxBSNSaR8MoQASQOkmWabkE3F5JiDfGzWmZ4Ojd5rLU0DQxVjykEyVDyNlJK2Y37Dp1XOLrVegUAAE3Ow7XxX5LNmqgLkVFa6yQGWN7tAIXTPfY3gYMegBAuTG0kwNjc398YsviceOT1PsW0OS2RDUywECSQ0gBNJVbG7EwfKADvbDRlpsqaEYXZvOJ5YmYn0se4B9JAoJUXHUTM29sMrVxaTBNrjrv++PNzf1a3WOP3KR8P3H5ekERUnVG/QWG8dpkwZ3OG1MxALDb22P5Yi/GiYHS8+UYCzNfXBJ0ifOPWRv6CO2PMyZsuaVzZoSUVsTtxCTFrdyPPfbttgRqn1WmIG/U9j6e3XEeiLRMREHc9fPznHJVCEE7E2DMRNvXrfbCaV0An3OzVS0ggTZblTHpucC0FZpY2FhFul5BA3t1wXWqqxnTck/zTse2/vgMVQJCgAJ5WA/v3w8eKSOfJI1GA1iAIJupktfeCDv0OBqrjzBmR/QDrhEN5BO4iCxsB++OYFtoBgySIjzkgX2viiW4L2KGG+tvY/tjsTwe49v+cLj0L9ekTtlBwPPZjUlQVSnzHmltbadPWR8u/lgjI1nDMVrDX8o5dOhWHNqG5DQI9LHEfFagigBPaQ0RsSB3PP0HTzOKXP5kEAOjN8rEiBBglw0DcyN7j749nHlnLgzyx7s0/Bs7/F8PUzgPKU3AhpYQZMizX294wFwLNGhXD+IGepOpNLMYZp5SZJk3J6ne+KjgQq6mr2fRTaDNwx5VADXN2G1t774N+HOFnxKbPysjE/OwLLElSoEmINhuLdjiWR6XKTfT99/9FUpLGo/E2/DPixwg1tUYsxi8QC5hCsAiPTEOez7JpzFMslRnhlUsu4ga1OnUYgT0icZahlA9VaYJMqXBcBCQxIUG8LYBr3grtcYO45kmoorNXhdTW5zLWXyIAsQSPe2I5JxeSKfPJGpUyWtxfNAALUcadJiA0WI0iGIU3Mm8zgvIcRrFKzmppYKxHiKGBd1EwAeQgXvABHrjL0cuUCaZIMqIM7nrbeQSQNv0u8ilPL0HYIwQhVcTdtLyAxawkPYjcSBcRi+ecdFLm1+RI3YuU49X11ZZjUCn+UBTr8OmGBmGIDA/wDb54rDxbMgPTTUVLlQveDuSegsJ/bBn8dqAamgRHdFTSTAVUckzA5QatMTIJgeWEfLE6pqOFtZTa1iJ6k22tjRGUUdJ8IhNTMrBKw2i4GkGSeh2kTc+ZwRwxK7kgCRykaV52LfTaSRJkdsNGelQiqbFZmLbb+YAJLTaMa3/wAP4/E3JldTWBgM0KgJUWlSYHXr1wmXM4xbo7HFSaRU06VUColQgFaWggyCDrEfNBtYbb4reA5YoS1RgVCMQt0iobpMi/yx/wBxPrqeO6tdHXKKhAAeA0B9ShC4XvG1wBcycVXCOGuzAPQJasCAkiJkbNYmAwGoGDqN7483BneiXQ0ZMdTrkH4Xm6ykquiDzQaKVFEGNyp/l07QLC1zi+p5ym9OrSq00UPJNXnXSmmQTTpLEiCZiLX74IrfDb5Oi0ugB1KzAuLadYgsJZQBv1Y22AxU8ByjV6bVUR/CrF6dOV/zCVMEEmN1iNwYmIMdlnrcm+FXr+ARhKNAGQqFHNUkIaTIahd2UAiTTUAtBbWQIMwDPTEHEs0XNSKiOyqqs1MgyrzJ0EzVXqCNRmCI2xB8Z0YNKnVlK0eHmeukgTSLASJOrcG+k3xmK+Qq0aSsKZZRUIV9IIa4j/3AesgeunHi1029/wCPX2oCXJoM9mNYDCDoTQbaRqeJs0MSZO/QxbF98CcDBjMPSZFk+E7mC0k8y0x3B3NtiMXvwh8JJSQVazCozAMEA5SIlXqTJZzOo9JJsbnGor1Nup28+nbYWx53ifHKMXDH9x4Yt7ZS8XyKtT2OmZZphgehk2IBgEf9UwYwaaygBlhgbiDIiJBnYiDvio45ln/iVkqssLGkwUPYw06WHcRsOuzMkuqmhYs4KgsXM6tQvM9/miBuNseZO5QUrLotKWaM6iABFriZOxP99b4BzDCZKySO8C9vmJ6z+fXo6s0WFh9iRLdh0sP+cdJYCeg1BbjlibAHpy/l2xNUt0NuwfM04LKeXvBjUAe4vHp+XSWg8Akgn7RffqfQD/nDqqgST8oI7XMEgA+YG0HYYBrSZJ6C4uOottvYX8sMveVCvuEawDLQPK/n5959sQVaitY6T1EnrG/e2GKBG5MrsZn7gn74i8UEAAydjEmNgSSDe4iBMQcNGAuoc1UdzHfT9tz08564RanMgcCH2F7xJImbbRMdRbBmW4JVKiIWQPmEW62PXrFsWlPL06UaiHZVjYDbt6nDNxiMotlVl+Gmo0hCB2FtwRAvcdJwYeDJqLOT0BVbwN5J9It5YJPEpUwCVXYQOm3UAQf0G+B6jq5DGGtuQbGY+bYncROFc9hlFFR+Gyvl/uOOxHqfsPbC42eYgUjJ5/JorgUfFZlpLNTwG0IesXJdyZg9LRJE4mo/CQq0qo55J5WiAG1aQhXmb+ZWJAJKwLYu+H5iG8Uj+IjBRCVSoGkFuYEhWkfTBn1wHw5wKWZCVCKVMGtT0kU6rktUUqCSx0aqcnvy23nX7Rlqo7VW/r1z2Oxwjw+oFmvhQrQZKbMoYqagt8tLWOUGBLalYzEdeuDPh/grUmRnYcqFnZZsCNUDTcKFtBjb7YZS+IVq1KNJ0LwyjMmoRpNlPKgEG4YG0csxix4/Uprl6yfilogwJemKkjQzaQoB0hjAOkdBa5GJyn4h/wDHN/q+HTjp64KTjF79jIcP+JHeu5p6VWo16ZghgBBNyCz2EdoHnjUcV4fRp0Eo1tSO9NvBRSANRLNqqMGIQBmQk3k/bFH8C5ChTrpWq1aVVQ0lhSdqagAjm1KpRpKECOluhE/xrSFVzVeq7jUTqACyxAEjXAgz+3nryqDzxjC1XwfRbGRReltme4VkjRzFRKoPJLAfysVNm5hzKbkEb41mTzNKoWCi7tHy6gPD1MNe4Qrqt1OrywB8KcIQf5/jBmEUqcKYBnTzta5MjljmJvOLf4o4CY8Gnm1CoCfEqVQAxYBwq6QCbAAEKBGqcd4jJCeRRb+vT7ddxVBvgfx6vTSjTTWAXJaQSRckGD//ADEbbYpMjTbMIY+VqhAUWEbbm8EESRG3bFdxPLGrop6l1ZQU5cEQaTqpd5ax01CT5+LHTF3wTLtWLhRpQsWlptqKrb+YnkYaUknxBbY4qn5WNb362OniuVFj8F8CGarMGIWkhbWBuyixCg9SSVnoD1tjU/ECUvFUrUZKS6YpByUpskwdC31GRtq/U4D4Dkvw7O3iLIVtWsU6czJK6UBZTN53kbdMVdbLVG1ZrLhHpXmgzOGqPOgksDqCrpmJEzBHXGHLleWVJ7etr6FseKMY017xLxHi9Jb1qlCpUqF1mpRk7mCsrKo8+QksLwcFcMz4yHO2nUFZVCzpWdtW0ABSNIFpIEHGe4HnMrWX8Y5SjVJNPS1QMAyqCvhhjrUmJkkiREicXVWvTo0QXID1auk6gHT+GklYIKwdSqWA9NpEpR0yUEnfX5/D0wpP9Vlj8ScQepURagPg1FtBAOtSTUplgeWoGAAFwwIgkzpf8GVqmUyyUjliqozGSpllchp0sS8g9IPyjFb8S5lEGaZ9fJWLKyN4Zp+ISutHWGIgQVkypjeMBfDJFFkZ/wD9ipVMBXk1KYp6gKZuQGkNq6gL1OOVvE623+7Xb6Ha5azZf4gDSqtmaSUalUMqlgNbUmknUBcMNIcTfykEYyuU4nTzGVzFDLO1B6a+E4qrcmFpj5T8zBGHzSCFtuMG0comYHMKzVqLo6eKDC1AAWBqKNLiRB5QBO4iQYBT8RcqKVOmqJSrK6UoXkDsdZQKFMqwBMXO14wHlrbe1v67gpvfuF5fKrRVEpm1MBQSdTHSIEk3sBtt0th4eeUzuDO+5BsOw++2K3PZ2uHfwqOtYAUuwRSCZLA3a4ItpFhN5gEDMxpZwSTMhJc2E/T2FrXOPLlGTdve/iP8Cs47lGZagZlIA0DSedA2o6iYHLc332G04KqKKS0kpxpSBJJ2QQAqkSTpGq5m03jDczwxa6+IjmlWVywDWG4Oi/zN2HcMRPWl/Eu6oVeSRJeoSymPnUICdTaQDpjmix6jXGOuKSfH8CvZlz4i3LNKi4Y3ABaAZA2IPfrhGrkoGhQagUrMzpcgrFpkztAINrRgeihJLMSgII0lpYFZAVgvKD8oIBMkkE2xZUcnUbwxpJVaZBYllvqaL77N+YjynKEY/MdXpI8rVuFWTqgHrbuLGII3+3XAtaiwYKFOozYdrT5zJNvffFhxDhUJBrNqblDKdJAKwVkmNeqRPYxGDmzBpU4oKoqHROpdViDJJmQSRM726b45aU1bBTexDkvh5mVWqBh1MbDsvYnyEyTglaVOkJQAGw1G7b7Sem5xXcQ4jXqJRBp0z8niKwZdImpIaxUkskrE7QZmcE1K5blBgkbwTbb+/wDnAz+5shkkhMxmrjpHzDc/8D9+mG0nLA6lJDHflEr0mD+W5GIazIBJ5h0tvG8AiN4/K+FydRYueYgxO4HtY327+mM1Oh0OYMsCbDcBdM79p7j+uIKlfTbTAALC+/TlG/t3wWtGSCADMATywD0AP/37YSnkRrkqNQlRciVny2/vbDKup2lmL/xdf/Kqf7H/APjjsaL8AnZPY4XHpVDt+5PSx2Z4itXJnKsDTDUgQ7IRpliuqCovt0IN77Tm/hzggy9Z61UGp4OXWraw1LJimIuGIAIIH+YRvgnhoJy71WOtQUqIoZarGIZeSCQYgyxsVNgMTcGyf+I52mKlRkTwvD0reWUMRqYqJIBa9vlXeMNiU4aoJ7f+betiq0tqRX8J4ZlgtWtVcBQaeqV1VG59TMgJtDNbqY2tGH/F34evRarmdVILCoFQ6i+rmaJFiGt02BIxof8AxCr5QaKNFBZtNUiQulJG/wBQcDy5T2xU1fhps4EcUFNOjRsnihUYtzQC4LXYLzMRbvOKRt5Iyk2mn+y7fOq44Iu91XJQfDHw5Tb+JoanTYhF8X5iAdTMR9JAW282BM3uczwNFGYraCmVyz+GDqUksqqFHzGZ1hSSLX7Yt81wHMrSCyqgsJdyJAT5YFIQLhT/ACwCNojFl8T8SorRSiio1Mn5bGnoldTPzcxkkmb3H3555vI3N87Jf53+pRY41Rk/h7iuWrOigBhEhRT2aTAkWUnSTuJA8xip41nRXNWSyKqsNBU/JPLUnqt0BEWIHQiLH4X4WmWrHMUXqhSSWFxNJlJ1BQea7LAaffFvnKbVK9PUlJUN7KDUZG0K+sySUZSwM/tg6scM1x3Vcvp36EabSsrKnAaiLIDfxnqh2SCdCOyLIMyksCd7012iRPxHJQEBqFVWkw1xAkJoYHSQVgXJUR0UTbGh4jxfS1OiiNVUKYIDOwEiCHUzLM/cb7WxHxTI06tN2ZkKalFVyVIDgrdAQdQkEdpue5KyuTVlMi0soviBaeZzDDLUnIqaAxTUniwJ0wSNQCLdulgIJJBnDOH08nl/Cq6kr1ixVNdUoG8QhUZVYqRAQ6mnrfBmbp06lAJQGirQnw3m+tJBIIEyQzKZ2BkdMUi5+uMvWepW8V0k/wARFEVAR4ZClbmA8gtsi3MEFVKThSfX432+XqkTctUrZaZPheWy7ir4NNxW1VEkjUtVmcNTdiAgptp0c1g6CBJxXNmqmczBVaipTB1qaiNAAEAaQwKDSZEHv0nFfx/hbDLoWVRmA1RaZFJxKmsT4jMupYMjSGIuTblvrxlWXXVrBKaGqukjX4ZQ6GkQJUEMSBt0Py4GRtRUrt7r/fxGitUqQDxnIPUq1ahfRT1BT4gqaXOqBoUOB/LuAbmbzOG8JydfWGqlaaUBUdG0yVUJp/mhgQXS/bYRcQUz41fQmnMMWL6vESoSrEqANQ6BTNyYUz2C/gswlOvmy2tUy1UeELKXNQCdO5BRzJ6kN5YjFSvRa/z6fd9AuCuyXh3ipWf+JTfLeGfDOtQGmROsfMG1bgk6hNpsTxLiSGtTbMqGooANVOKiAMNA8YfNq2OoCBbscYDhnHc5UrEPSNR3I1BUdn0kH5UBv6kExsRjbZ7htSqiKAyBvDpuVVZAY8waXDKBLESCZ9sUzYXjyRU637eufoLCSaekm43WinWRGVqqi6z3AAmP5SDA+w6iV4Hm6porpUuwWmGhot11EdTo29RGDOH5MZVDQGmvVb53qIoLQoVQzEmQESIE7XvMlcL4xRamy0Ro0kgoAPmAWIi0EMSCSPnGMj0KDjHeuv7fYaMN7ZV8WoH+GY0mnq1WAkC+83KsqNb+uKheHLUKgZitrd2UrpAYLpZiUYiB8pIvYtMTve8MqVM3VUTSSkoGlSsAzqYk9GCSkgHeR5mD/AMvlqz1Fdz4dMuAXAV3RgoAOroWWdQ/mHQxiuFSimvwrXybGnjt7cGgoZVU06QANIAm5MAKNVtwB6GQcO4jmgigkmIiekz1/c4blcur01/iFxEMY0hjAkgEbNuItcYg43FIBypamQQ4F4Uky2nqB1G+3a+TS26KNUinXP8AimrS0halJ4puy9XTemum7aTUHlPniyy+WYqqsSSFEk6R0G42i3rcYH+HOHIjVijAVNSMeRyRRIWEljGo6TBklRpMXxbFhJaCb/cDUTJEeUyZw+WKuktv9AxxtWx2bVQtNW5YQQN7LIBjv5/fFclKDpIYBhvJN5jcd4ifPB3EKhPhwmolCCdQHUkgyfPcYEp5YKQyQSQJFrjVNxMdd5NzhMkHd/L8A2HPkiaczqYMQOgncACbxbr1HbEwyyrEC+oCLwNotPT98T1iNA0ndiCfSAbYSsoVbORyyGIJggcxPe98c4qg3QIiEgAnSLtqG/K0TfpG+0YIU6V5TMCZ8u8+/vhtCiAIAZgL3JNiZkajtcxHmMLXfTTd7WAIuYN9vacZ3HUx5OjPeK3c/l++EwF+NX6T/vGOxu8pkNbIsiS9J1JgGktlAW6NMiBYnSAY3HnfDfgDibJVqsETXTGkNpMwVS5vE8xvHXHY7G/GlU/ocZTjzF69CixJVygc9WlhJJHUl2JjqcbXg3Gqn/5VGFKJSpOAQTdyS0ybg7R0gRjsdjRkinjjf9rf1seLqX2/AvDuKvXqslQBkLCV5o5SxAibbdMD8Siq1RSqjwHWjTKgAin4eoLPWCx37DHY7GeMUr9diOdvUBcGMowfnBYJckcprbDSRH+Um3bFjkuKPWr1KbxoWlT5QIB1q06r3gAADYDHY7FHFNy9dUcm6QzjXxDWoZWpUQgMFpmYNyzaSTBvY9cZDj3FaqVMiitCogIA2JqOQ5YHeRbCY7GnwsI0tv7vwJJu/p/k0/DPiKpl2CpTpEvUYFmQkiITlAIUWUdO/fFlmviuuaYUikVckMDSUghSLEG0XOOx2MeSK1L13F6CcRzrMjVm+anSqVoDOoY0qQKI4VhNMFidNt8Zs/F2Y/DvVQrTZtAYKDpYVAoIZGJUmNmjUO+Ox2LeHxQcU6/7JfSxnJ/sNymbY6DYFwUYgQdAAt+/U41fwrmIqIyoqlUFwWvq0jmlr9f9xx2OxPLFal67jY3cfoXdHM+AaZpJTQ1K+pyqwTysYJ6qIAg9MD8RqhWZlVVOrXyystq3IBifPfHY7EssVo9dhIvdC16a5ivUNZQ/h6FUEsABWLahAIB8ibiMUGeUF2aAviVWQxNlQEDRJ5DHUR07Y7HYSkpbetrNHcueDcZqeDla8IalWFc6RckgM3+ptImLWsBjGfGbyax0iQ9om3iLDAXsOsevc4THYr4ZVnpd3+Udqflv5Go+EM+fwFAaUBEnUFgksCSTBgnmPTBlDir1aUMF6qYBuNUXv2x2OwM8Vqbrv+SSbaQJkazJVqwzEa1tJiAg6CNyJPfrYACQvqOuIYCQQWHyqYBvceXr3wuOxnnFWVxt0gni3FHFJTC2UnY9vXa364H/ABhTUABBcmLxdZ74XHYpkhFLjp/AkGx+YzrFUBAuCeu4J88BPn3d0pEwriTAg/bsMdjsRcI810GT3LPL8RJVuRBE7LG+953PXEPGeJuqEALAI730qSJg7TjsdhYY46uC0n7n0MV/ih/8ql/tP747HY7Hr6I9jzNT7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471" y="-6691"/>
            <a:ext cx="2700529" cy="215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047" y="2386584"/>
            <a:ext cx="2700528" cy="216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622" y="4786359"/>
            <a:ext cx="2635378" cy="207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5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Government / Economy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5" y="2024666"/>
            <a:ext cx="10056438" cy="4661883"/>
          </a:xfrm>
        </p:spPr>
        <p:txBody>
          <a:bodyPr>
            <a:noAutofit/>
          </a:bodyPr>
          <a:lstStyle/>
          <a:p>
            <a:r>
              <a:rPr lang="en-US" sz="2800" dirty="0" smtClean="0"/>
              <a:t>Capital: Moscow</a:t>
            </a:r>
          </a:p>
          <a:p>
            <a:r>
              <a:rPr lang="en-US" sz="2800" dirty="0" smtClean="0"/>
              <a:t>Government: Presidential Republic</a:t>
            </a:r>
          </a:p>
          <a:p>
            <a:r>
              <a:rPr lang="en-US" sz="2800" dirty="0" smtClean="0"/>
              <a:t>Head of State: President</a:t>
            </a:r>
          </a:p>
          <a:p>
            <a:r>
              <a:rPr lang="en-US" sz="2800" dirty="0" smtClean="0"/>
              <a:t>Head of Government: Prime Minister</a:t>
            </a:r>
          </a:p>
          <a:p>
            <a:pPr lvl="1"/>
            <a:r>
              <a:rPr lang="en-US" sz="2400" dirty="0" smtClean="0"/>
              <a:t>They share executive power</a:t>
            </a:r>
          </a:p>
          <a:p>
            <a:r>
              <a:rPr lang="en-US" sz="2800" dirty="0" smtClean="0"/>
              <a:t>Language: Russian</a:t>
            </a:r>
          </a:p>
          <a:p>
            <a:r>
              <a:rPr lang="en-US" sz="2800" dirty="0" smtClean="0"/>
              <a:t>Economy is based on oil, coal, iron ore, gold, and aluminum</a:t>
            </a:r>
          </a:p>
          <a:p>
            <a:r>
              <a:rPr lang="en-US" sz="2800" dirty="0" smtClean="0"/>
              <a:t>Money: Ruble</a:t>
            </a:r>
          </a:p>
          <a:p>
            <a:pPr marL="914400" lvl="2" indent="0">
              <a:buNone/>
            </a:pPr>
            <a:r>
              <a:rPr lang="en-US" sz="2400" dirty="0" smtClean="0"/>
              <a:t>$1 U.S. = 61.76 Ruble</a:t>
            </a:r>
          </a:p>
          <a:p>
            <a:pPr marL="914400" lvl="2" indent="0">
              <a:buNone/>
            </a:pPr>
            <a:endParaRPr lang="en-US" sz="1600" dirty="0"/>
          </a:p>
          <a:p>
            <a:pPr lvl="2"/>
            <a:endParaRPr lang="en-US" sz="1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28" y="5468112"/>
            <a:ext cx="5360166" cy="130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544" y="162305"/>
            <a:ext cx="3056953" cy="2524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270" y="2896427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128" y="1525812"/>
            <a:ext cx="2059667" cy="1370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178" y="3087812"/>
            <a:ext cx="2197565" cy="14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Demography / Culture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93" y="2130552"/>
            <a:ext cx="9613861" cy="4626864"/>
          </a:xfrm>
        </p:spPr>
        <p:txBody>
          <a:bodyPr>
            <a:noAutofit/>
          </a:bodyPr>
          <a:lstStyle/>
          <a:p>
            <a:r>
              <a:rPr lang="en-US" sz="3600" dirty="0"/>
              <a:t>Population </a:t>
            </a:r>
            <a:r>
              <a:rPr lang="en-US" sz="3600" dirty="0" smtClean="0"/>
              <a:t>142,470,272</a:t>
            </a:r>
            <a:endParaRPr lang="en-US" sz="3600" dirty="0"/>
          </a:p>
          <a:p>
            <a:r>
              <a:rPr lang="en-US" sz="3600" dirty="0"/>
              <a:t>There are 9 million more women than </a:t>
            </a:r>
            <a:r>
              <a:rPr lang="en-US" sz="3600" dirty="0" smtClean="0"/>
              <a:t>men</a:t>
            </a:r>
          </a:p>
          <a:p>
            <a:r>
              <a:rPr lang="en-US" sz="3600" dirty="0" smtClean="0"/>
              <a:t>Life expectancy: men (65), female (76)</a:t>
            </a:r>
          </a:p>
          <a:p>
            <a:r>
              <a:rPr lang="en-US" sz="3600" dirty="0" smtClean="0"/>
              <a:t>There are about 120 ethnic groups in </a:t>
            </a:r>
          </a:p>
          <a:p>
            <a:pPr marL="0" indent="0">
              <a:buNone/>
            </a:pPr>
            <a:r>
              <a:rPr lang="en-US" sz="3600" dirty="0" smtClean="0"/>
              <a:t>Russia who speak more than a hundred languages</a:t>
            </a:r>
          </a:p>
          <a:p>
            <a:r>
              <a:rPr lang="en-US" sz="3600" dirty="0" smtClean="0"/>
              <a:t>80% of Russians trace their ancestry to </a:t>
            </a:r>
          </a:p>
          <a:p>
            <a:pPr marL="0" indent="0">
              <a:buNone/>
            </a:pPr>
            <a:r>
              <a:rPr lang="en-US" sz="3600" dirty="0" smtClean="0"/>
              <a:t>the Slavs, Tatars, and Ukrainians 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35" y="86403"/>
            <a:ext cx="4262438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08" y="3300984"/>
            <a:ext cx="3480816" cy="33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66" y="841871"/>
            <a:ext cx="9613861" cy="10809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Brief History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" y="1930400"/>
            <a:ext cx="12109704" cy="4461256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1917, the Russians were unhappy with their government and overthrew the tsar (king) and formed an elected government </a:t>
            </a:r>
          </a:p>
          <a:p>
            <a:r>
              <a:rPr lang="en-US" sz="3200" dirty="0" smtClean="0"/>
              <a:t>A few months after, a communist group called the Bolsheviks seized power									</a:t>
            </a:r>
            <a:r>
              <a:rPr lang="en-US" sz="1800" dirty="0" smtClean="0"/>
              <a:t>USSR Flag</a:t>
            </a:r>
            <a:endParaRPr lang="en-US" sz="3200" dirty="0" smtClean="0"/>
          </a:p>
          <a:p>
            <a:r>
              <a:rPr lang="en-US" sz="3200" dirty="0" smtClean="0"/>
              <a:t>The Bolshevik leader Vladimir Lenin </a:t>
            </a:r>
          </a:p>
          <a:p>
            <a:pPr marL="0" indent="0">
              <a:buNone/>
            </a:pPr>
            <a:r>
              <a:rPr lang="en-US" sz="3200" dirty="0" smtClean="0"/>
              <a:t>took power and created the Union</a:t>
            </a:r>
          </a:p>
          <a:p>
            <a:pPr marL="0" indent="0">
              <a:buNone/>
            </a:pPr>
            <a:r>
              <a:rPr lang="en-US" sz="3200" dirty="0" smtClean="0"/>
              <a:t>of Soviet Socialist Republics (U.S.S.R.) </a:t>
            </a:r>
            <a:r>
              <a:rPr lang="en-US" sz="3200" dirty="0"/>
              <a:t>	</a:t>
            </a:r>
            <a:r>
              <a:rPr lang="en-US" sz="3200" dirty="0" smtClean="0"/>
              <a:t>			         along with 11 other countries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159" y="16914"/>
            <a:ext cx="2050474" cy="19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532" y="3641451"/>
            <a:ext cx="2274212" cy="3026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4327" y="3933294"/>
            <a:ext cx="2373469" cy="2633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633" y="0"/>
            <a:ext cx="3563111" cy="1979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5744" y="16914"/>
            <a:ext cx="2696256" cy="19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Brief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6872"/>
            <a:ext cx="9601200" cy="4521127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U.S.S.R. fought on the side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of </a:t>
            </a:r>
            <a:r>
              <a:rPr lang="en-US" sz="4000" dirty="0"/>
              <a:t>the U.S. in WWII</a:t>
            </a:r>
          </a:p>
          <a:p>
            <a:r>
              <a:rPr lang="en-US" sz="4000" dirty="0"/>
              <a:t>Tensions with the U.S.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led </a:t>
            </a:r>
            <a:r>
              <a:rPr lang="en-US" sz="4000" dirty="0"/>
              <a:t>to the Cold </a:t>
            </a:r>
            <a:r>
              <a:rPr lang="en-US" sz="4000" dirty="0" smtClean="0"/>
              <a:t>War, 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which </a:t>
            </a:r>
            <a:r>
              <a:rPr lang="en-US" sz="4000" dirty="0"/>
              <a:t>ended in 1991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when </a:t>
            </a:r>
            <a:r>
              <a:rPr lang="en-US" sz="4000" dirty="0"/>
              <a:t>the Soviet Union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was </a:t>
            </a:r>
            <a:r>
              <a:rPr lang="en-US" sz="4000" dirty="0"/>
              <a:t>disbanded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56" y="609601"/>
            <a:ext cx="562494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Tourism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" y="1962149"/>
            <a:ext cx="30988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5660230"/>
            <a:ext cx="1866900" cy="740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Kremlin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84" y="1943099"/>
            <a:ext cx="3474720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50569" y="5734050"/>
            <a:ext cx="1657350" cy="81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Saint Basil’s Cathedral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56" y="1947862"/>
            <a:ext cx="338328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12881" y="5476875"/>
            <a:ext cx="2166938" cy="70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Peter the Great Statue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394</TotalTime>
  <Words>528</Words>
  <Application>Microsoft Office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</vt:lpstr>
      <vt:lpstr>Berlin</vt:lpstr>
      <vt:lpstr>Russia &amp; the Republics   </vt:lpstr>
      <vt:lpstr>PowerPoint Presentation</vt:lpstr>
      <vt:lpstr>Climate / Terrain </vt:lpstr>
      <vt:lpstr>PowerPoint Presentation</vt:lpstr>
      <vt:lpstr>Government / Economy </vt:lpstr>
      <vt:lpstr>Demography / Culture </vt:lpstr>
      <vt:lpstr>Brief History </vt:lpstr>
      <vt:lpstr>Brief History </vt:lpstr>
      <vt:lpstr>Tourism </vt:lpstr>
      <vt:lpstr>Interesting Facts </vt:lpstr>
      <vt:lpstr>Food </vt:lpstr>
      <vt:lpstr>Plickers App Review Questions</vt:lpstr>
      <vt:lpstr>Question 1</vt:lpstr>
      <vt:lpstr>Question 2 </vt:lpstr>
      <vt:lpstr>Question 3 </vt:lpstr>
      <vt:lpstr>Question 4 </vt:lpstr>
      <vt:lpstr>Question 5 </vt:lpstr>
      <vt:lpstr>Question 6 </vt:lpstr>
      <vt:lpstr>Question 7 </vt:lpstr>
      <vt:lpstr>Question 8 </vt:lpstr>
      <vt:lpstr>Question 9 </vt:lpstr>
      <vt:lpstr>Question 10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Eurasia  Russia &amp; the Republics</dc:title>
  <dc:creator>Christina Schwarz</dc:creator>
  <cp:lastModifiedBy>Christina Schwarz</cp:lastModifiedBy>
  <cp:revision>33</cp:revision>
  <dcterms:created xsi:type="dcterms:W3CDTF">2015-10-15T17:48:27Z</dcterms:created>
  <dcterms:modified xsi:type="dcterms:W3CDTF">2016-08-18T16:55:10Z</dcterms:modified>
</cp:coreProperties>
</file>