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61" r:id="rId5"/>
    <p:sldId id="258" r:id="rId6"/>
    <p:sldId id="263" r:id="rId7"/>
    <p:sldId id="260" r:id="rId8"/>
    <p:sldId id="262" r:id="rId9"/>
    <p:sldId id="275" r:id="rId10"/>
    <p:sldId id="265" r:id="rId11"/>
    <p:sldId id="271" r:id="rId12"/>
    <p:sldId id="272" r:id="rId13"/>
    <p:sldId id="267" r:id="rId14"/>
    <p:sldId id="277" r:id="rId15"/>
    <p:sldId id="266" r:id="rId16"/>
    <p:sldId id="274" r:id="rId17"/>
    <p:sldId id="276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>
      <p:cViewPr varScale="1">
        <p:scale>
          <a:sx n="64" d="100"/>
          <a:sy n="64" d="100"/>
        </p:scale>
        <p:origin x="12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2B7269B-ED03-4717-A989-C9D3ACCF3E9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BCBF818-E4E5-4E7A-AFE4-2DCE3076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learningindustry.com/behaviorism-in-instructional-design-for-elearning-when-and-how-to-us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google.com/site/365dotyak/chapter-5/vygotsky-s-sociocultural-theo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caltourisminkeralaindia.wordpress.com/tag/art-cultural-tourism-in-india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hinafest.blogspot.com/2016/08/2017-ChinaInternationalCultureFestival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pedia.wikia.com/wiki/File:Perso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Watson</a:t>
            </a:r>
          </a:p>
          <a:p>
            <a:r>
              <a:rPr lang="en-US" sz="2800" dirty="0"/>
              <a:t>Skinner</a:t>
            </a:r>
          </a:p>
          <a:p>
            <a:r>
              <a:rPr lang="en-US" sz="2800" dirty="0"/>
              <a:t>Bandura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2960"/>
            <a:ext cx="6629400" cy="1828800"/>
          </a:xfrm>
        </p:spPr>
        <p:txBody>
          <a:bodyPr/>
          <a:lstStyle/>
          <a:p>
            <a:r>
              <a:rPr lang="en-US" sz="6000" dirty="0"/>
              <a:t>Behavioral</a:t>
            </a:r>
            <a:br>
              <a:rPr lang="en-US" sz="6000" dirty="0"/>
            </a:br>
            <a:r>
              <a:rPr lang="en-US" sz="6000" dirty="0"/>
              <a:t>and </a:t>
            </a:r>
            <a:br>
              <a:rPr lang="en-US" sz="6000" dirty="0"/>
            </a:br>
            <a:r>
              <a:rPr lang="en-US" sz="6000" dirty="0"/>
              <a:t>Sociocultural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064EB-24E2-40C3-B397-C77E854F492E}"/>
              </a:ext>
            </a:extLst>
          </p:cNvPr>
          <p:cNvSpPr txBox="1"/>
          <p:nvPr/>
        </p:nvSpPr>
        <p:spPr>
          <a:xfrm>
            <a:off x="74676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Unit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600199"/>
            <a:ext cx="8285018" cy="490195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3200" b="1" u="sng" dirty="0"/>
              <a:t>Albert </a:t>
            </a:r>
            <a:r>
              <a:rPr lang="en-US" sz="3200" b="1" u="sng" dirty="0" err="1"/>
              <a:t>Bandura</a:t>
            </a:r>
            <a:r>
              <a:rPr lang="en-US" sz="3200" b="1" u="sng" dirty="0"/>
              <a:t>: </a:t>
            </a:r>
            <a:r>
              <a:rPr lang="en-US" sz="3200" u="sng" dirty="0"/>
              <a:t>Social Learning Theory</a:t>
            </a:r>
          </a:p>
          <a:p>
            <a:pPr marL="834390" lvl="1" indent="-514350">
              <a:buAutoNum type="arabicPeriod"/>
            </a:pPr>
            <a:r>
              <a:rPr lang="en-US" sz="2800" dirty="0"/>
              <a:t>Personality is learned behavior in a social context</a:t>
            </a:r>
          </a:p>
          <a:p>
            <a:pPr marL="834390" lvl="1" indent="-514350">
              <a:buAutoNum type="arabicPeriod"/>
            </a:pPr>
            <a:r>
              <a:rPr lang="en-US" sz="2800" dirty="0"/>
              <a:t>People can act intentionally to influence the environment</a:t>
            </a:r>
          </a:p>
          <a:p>
            <a:pPr marL="834390" lvl="1" indent="-514350">
              <a:buAutoNum type="arabicPeriod"/>
            </a:pPr>
            <a:r>
              <a:rPr lang="en-US" sz="2800" dirty="0"/>
              <a:t>Internal variables influence how we act</a:t>
            </a:r>
          </a:p>
          <a:p>
            <a:pPr marL="1051560" lvl="2" indent="-457200">
              <a:buAutoNum type="alphaLcPeriod"/>
            </a:pPr>
            <a:r>
              <a:rPr lang="en-US" sz="3200" dirty="0"/>
              <a:t>Skills</a:t>
            </a:r>
          </a:p>
          <a:p>
            <a:pPr marL="1051560" lvl="2" indent="-457200">
              <a:buAutoNum type="alphaLcPeriod"/>
            </a:pPr>
            <a:r>
              <a:rPr lang="en-US" sz="3200" dirty="0"/>
              <a:t>Values</a:t>
            </a:r>
          </a:p>
          <a:p>
            <a:pPr marL="1051560" lvl="2" indent="-457200">
              <a:buAutoNum type="alphaLcPeriod"/>
            </a:pPr>
            <a:r>
              <a:rPr lang="en-US" sz="3200" dirty="0"/>
              <a:t>Goals</a:t>
            </a:r>
          </a:p>
          <a:p>
            <a:pPr marL="1051560" lvl="2" indent="-457200">
              <a:buAutoNum type="alphaLcPeriod"/>
            </a:pPr>
            <a:r>
              <a:rPr lang="en-US" sz="3200" dirty="0"/>
              <a:t>Expectations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Learning Theory</a:t>
            </a:r>
          </a:p>
        </p:txBody>
      </p:sp>
      <p:pic>
        <p:nvPicPr>
          <p:cNvPr id="21506" name="Picture 2" descr="http://www.uky.edu/~eushe2/Bandura/Bandura200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2036618" cy="2337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1" indent="0">
              <a:buClr>
                <a:srgbClr val="CCAF0A"/>
              </a:buClr>
              <a:buNone/>
            </a:pPr>
            <a:r>
              <a:rPr lang="en-US" sz="2400" b="1" dirty="0">
                <a:solidFill>
                  <a:srgbClr val="3B3B3B"/>
                </a:solidFill>
              </a:rPr>
              <a:t>B</a:t>
            </a:r>
            <a:r>
              <a:rPr lang="en-US" sz="2800" b="1" dirty="0">
                <a:solidFill>
                  <a:srgbClr val="3B3B3B"/>
                </a:solidFill>
              </a:rPr>
              <a:t>. Bandura’s Key Concepts:</a:t>
            </a:r>
          </a:p>
          <a:p>
            <a:pPr marL="834390" lvl="1" indent="-514350">
              <a:buClr>
                <a:srgbClr val="CCAF0A"/>
              </a:buClr>
              <a:buFont typeface="Wingdings" pitchFamily="2" charset="2"/>
              <a:buAutoNum type="arabicPeriod"/>
            </a:pPr>
            <a:r>
              <a:rPr lang="en-US" sz="2800" b="1" u="sng" dirty="0">
                <a:solidFill>
                  <a:srgbClr val="3B3B3B"/>
                </a:solidFill>
              </a:rPr>
              <a:t>Reciprocal Determinism</a:t>
            </a:r>
            <a:r>
              <a:rPr lang="en-US" sz="2800" u="sng" dirty="0">
                <a:solidFill>
                  <a:srgbClr val="3B3B3B"/>
                </a:solidFill>
              </a:rPr>
              <a:t>: </a:t>
            </a:r>
            <a:r>
              <a:rPr lang="en-US" sz="2800" dirty="0">
                <a:solidFill>
                  <a:srgbClr val="3B3B3B"/>
                </a:solidFill>
              </a:rPr>
              <a:t>overt behavior, cognition and environment influence one another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 Bandura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16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6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1" indent="0">
              <a:buClr>
                <a:srgbClr val="CCAF0A"/>
              </a:buClr>
              <a:buNone/>
            </a:pPr>
            <a:r>
              <a:rPr lang="en-US" sz="2400" b="1" dirty="0">
                <a:solidFill>
                  <a:srgbClr val="3B3B3B"/>
                </a:solidFill>
              </a:rPr>
              <a:t>2</a:t>
            </a:r>
            <a:r>
              <a:rPr lang="en-US" sz="2400" b="1" u="sng" dirty="0">
                <a:solidFill>
                  <a:srgbClr val="3B3B3B"/>
                </a:solidFill>
              </a:rPr>
              <a:t>.  Observational Learning: </a:t>
            </a:r>
            <a:r>
              <a:rPr lang="en-US" sz="2400" dirty="0">
                <a:solidFill>
                  <a:srgbClr val="3B3B3B"/>
                </a:solidFill>
              </a:rPr>
              <a:t>learning by watching others, including vicarious reinforcement and punishment</a:t>
            </a:r>
          </a:p>
          <a:p>
            <a:pPr marL="320040" lvl="1" indent="0">
              <a:buClr>
                <a:srgbClr val="CCAF0A"/>
              </a:buClr>
              <a:buNone/>
            </a:pPr>
            <a:r>
              <a:rPr lang="en-US" sz="2400" b="1" u="sng" dirty="0">
                <a:solidFill>
                  <a:srgbClr val="3B3B3B"/>
                </a:solidFill>
              </a:rPr>
              <a:t>3.  Self-efficacy</a:t>
            </a:r>
            <a:r>
              <a:rPr lang="en-US" sz="2400" u="sng" dirty="0">
                <a:solidFill>
                  <a:srgbClr val="3B3B3B"/>
                </a:solidFill>
              </a:rPr>
              <a:t>: </a:t>
            </a:r>
            <a:r>
              <a:rPr lang="en-US" sz="2400" dirty="0">
                <a:solidFill>
                  <a:srgbClr val="3B3B3B"/>
                </a:solidFill>
              </a:rPr>
              <a:t>a learned expectation of success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 Bandura…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8" y="3352800"/>
            <a:ext cx="838126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1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419601" cy="498652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Too simplistic to account for complex human personality</a:t>
            </a:r>
          </a:p>
          <a:p>
            <a:pPr marL="514350" indent="-514350">
              <a:buAutoNum type="alphaUcPeriod"/>
            </a:pPr>
            <a:r>
              <a:rPr lang="en-US" sz="2800" dirty="0"/>
              <a:t>Rejection of internal psychological states = mechanical humans</a:t>
            </a:r>
          </a:p>
          <a:p>
            <a:pPr marL="514350" indent="-514350">
              <a:buAutoNum type="alphaUcPeriod"/>
            </a:pPr>
            <a:r>
              <a:rPr lang="en-US" sz="2800" dirty="0"/>
              <a:t>Relies heavily on lab studies with lower animals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Behaviorist Approach</a:t>
            </a:r>
          </a:p>
        </p:txBody>
      </p:sp>
      <p:pic>
        <p:nvPicPr>
          <p:cNvPr id="1026" name="Picture 2" descr="Image result for behaviorist approach">
            <a:hlinkClick r:id="rId2"/>
            <a:extLst>
              <a:ext uri="{FF2B5EF4-FFF2-40B4-BE49-F238E27FC236}">
                <a16:creationId xmlns:a16="http://schemas.microsoft.com/office/drawing/2014/main" id="{A58AB9B8-B6C4-448F-A075-4B2F8067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05000"/>
            <a:ext cx="414719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4BE54-8442-4C65-B265-80C04CB8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agree / disagree with Albert Banduras Social Learning Theory? </a:t>
            </a:r>
          </a:p>
          <a:p>
            <a:pPr lvl="1"/>
            <a:r>
              <a:rPr lang="en-US" sz="3200" dirty="0"/>
              <a:t>Why?</a:t>
            </a:r>
          </a:p>
          <a:p>
            <a:r>
              <a:rPr lang="en-US" sz="3600" dirty="0"/>
              <a:t> Do you agree / disagree that we as humans learn by observation? </a:t>
            </a:r>
          </a:p>
          <a:p>
            <a:pPr lvl="1"/>
            <a:r>
              <a:rPr lang="en-US" sz="3200" dirty="0"/>
              <a:t>Why?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08FBB-F066-4775-868E-3E6E54EC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420927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719070"/>
            <a:ext cx="8991600" cy="483412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Focus on roles of ethnicity, gender, and culture on personality</a:t>
            </a:r>
          </a:p>
          <a:p>
            <a:pPr marL="457200" indent="-457200"/>
            <a:r>
              <a:rPr lang="en-US" sz="3200" dirty="0"/>
              <a:t>Some Key Factors:</a:t>
            </a:r>
          </a:p>
          <a:p>
            <a:pPr marL="0" indent="0">
              <a:buNone/>
            </a:pPr>
            <a:endParaRPr lang="en-US" sz="3200" dirty="0"/>
          </a:p>
          <a:p>
            <a:pPr marL="617220" lvl="1" indent="-342900">
              <a:buAutoNum type="arabicPeriod"/>
            </a:pPr>
            <a:r>
              <a:rPr lang="en-US" sz="2800" dirty="0"/>
              <a:t>Affect self-concept and self-esteem of individual</a:t>
            </a:r>
          </a:p>
          <a:p>
            <a:pPr marL="617220" lvl="1" indent="-342900">
              <a:buFont typeface="Wingdings" pitchFamily="2" charset="2"/>
              <a:buAutoNum type="arabicPeriod"/>
            </a:pPr>
            <a:r>
              <a:rPr lang="en-US" sz="2800" dirty="0"/>
              <a:t>Members of groups that hold power in society more likely to have positive sense of self</a:t>
            </a:r>
          </a:p>
          <a:p>
            <a:pPr marL="617220" lvl="1" indent="-342900">
              <a:buAutoNum type="arabicPeriod"/>
            </a:pPr>
            <a:r>
              <a:rPr lang="en-US" sz="2800" dirty="0"/>
              <a:t>Example: Members of ethnic groups subject to discrimination have poorer self concepts</a:t>
            </a:r>
          </a:p>
          <a:p>
            <a:pPr marL="617220" lvl="1" indent="-34290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Sociocultural Theory</a:t>
            </a:r>
          </a:p>
        </p:txBody>
      </p:sp>
      <p:pic>
        <p:nvPicPr>
          <p:cNvPr id="2050" name="Picture 2" descr="Image result for sociocultural theory">
            <a:hlinkClick r:id="rId2"/>
            <a:extLst>
              <a:ext uri="{FF2B5EF4-FFF2-40B4-BE49-F238E27FC236}">
                <a16:creationId xmlns:a16="http://schemas.microsoft.com/office/drawing/2014/main" id="{FF3B2E44-92E5-4B89-8058-303FCC04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59" y="2286000"/>
            <a:ext cx="3995900" cy="17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257800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6EA0B0"/>
              </a:buClr>
              <a:buFont typeface="Wingdings 2" pitchFamily="18" charset="2"/>
              <a:buAutoNum type="alphaUcPeriod"/>
            </a:pPr>
            <a:r>
              <a:rPr lang="en-US" sz="3600" b="1" u="sng" dirty="0">
                <a:solidFill>
                  <a:srgbClr val="3B3B3B"/>
                </a:solidFill>
              </a:rPr>
              <a:t>Acculturation:</a:t>
            </a:r>
            <a:endParaRPr lang="en-US" sz="3600" b="1" u="sng" dirty="0"/>
          </a:p>
          <a:p>
            <a:pPr marL="617220" lvl="1" indent="-342900">
              <a:buClr>
                <a:srgbClr val="6EA0B0"/>
              </a:buClr>
              <a:buAutoNum type="arabicPeriod"/>
            </a:pPr>
            <a:r>
              <a:rPr lang="en-US" sz="3200" dirty="0">
                <a:solidFill>
                  <a:srgbClr val="3B3B3B"/>
                </a:solidFill>
              </a:rPr>
              <a:t>Process of adapting to new or different culture</a:t>
            </a:r>
          </a:p>
          <a:p>
            <a:pPr marL="617220" lvl="1" indent="-342900">
              <a:buClr>
                <a:srgbClr val="6EA0B0"/>
              </a:buClr>
              <a:buAutoNum type="arabicPeriod"/>
            </a:pPr>
            <a:r>
              <a:rPr lang="en-US" sz="3200" dirty="0">
                <a:solidFill>
                  <a:srgbClr val="3B3B3B"/>
                </a:solidFill>
              </a:rPr>
              <a:t>Complete assimilation: abandon language and customs of origin</a:t>
            </a:r>
          </a:p>
          <a:p>
            <a:pPr marL="617220" lvl="1" indent="-342900">
              <a:buClr>
                <a:srgbClr val="6EA0B0"/>
              </a:buClr>
              <a:buAutoNum type="arabicPeriod"/>
            </a:pPr>
            <a:r>
              <a:rPr lang="en-US" sz="3200" dirty="0">
                <a:solidFill>
                  <a:srgbClr val="3B3B3B"/>
                </a:solidFill>
              </a:rPr>
              <a:t>Maintain separation: retain original language/customs and never become comfortable with those of adopted country</a:t>
            </a:r>
          </a:p>
          <a:p>
            <a:pPr marL="617220" lvl="1" indent="-342900">
              <a:buClr>
                <a:srgbClr val="6EA0B0"/>
              </a:buClr>
              <a:buAutoNum type="arabicPeriod"/>
            </a:pPr>
            <a:r>
              <a:rPr lang="en-US" sz="3200" dirty="0">
                <a:solidFill>
                  <a:srgbClr val="3B3B3B"/>
                </a:solidFill>
              </a:rPr>
              <a:t>Bicultural: successful integration of both sets of customs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Sociocultural theory</a:t>
            </a:r>
          </a:p>
        </p:txBody>
      </p:sp>
    </p:spTree>
    <p:extLst>
      <p:ext uri="{BB962C8B-B14F-4D97-AF65-F5344CB8AC3E}">
        <p14:creationId xmlns:p14="http://schemas.microsoft.com/office/powerpoint/2010/main" val="159900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63E438-C948-40A9-A38E-469B0EC3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B46EF-6AEF-4E18-8247-53CE4126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43C3D-70E9-4250-84DC-FEBB64DA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" y="142544"/>
            <a:ext cx="5371057" cy="34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1BBDEBF-324E-4BBD-BCA8-FE4A913B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5029200" cy="31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culture festivals">
            <a:hlinkClick r:id="rId4"/>
            <a:extLst>
              <a:ext uri="{FF2B5EF4-FFF2-40B4-BE49-F238E27FC236}">
                <a16:creationId xmlns:a16="http://schemas.microsoft.com/office/drawing/2014/main" id="{5B67D961-4A4A-4E79-BF99-4E79092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3581400"/>
            <a:ext cx="4266064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ulture festivals">
            <a:hlinkClick r:id="rId6"/>
            <a:extLst>
              <a:ext uri="{FF2B5EF4-FFF2-40B4-BE49-F238E27FC236}">
                <a16:creationId xmlns:a16="http://schemas.microsoft.com/office/drawing/2014/main" id="{B31E8020-D840-4DCC-83A0-53A2CC82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44" y="0"/>
            <a:ext cx="3970973" cy="36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8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rgbClr val="6EA0B0"/>
              </a:buClr>
              <a:buFont typeface="Wingdings 2" pitchFamily="18" charset="2"/>
              <a:buAutoNum type="alphaUcPeriod"/>
            </a:pPr>
            <a:r>
              <a:rPr lang="en-US" sz="3600" dirty="0">
                <a:solidFill>
                  <a:srgbClr val="3B3B3B"/>
                </a:solidFill>
              </a:rPr>
              <a:t>Collectivism vs. Individualism</a:t>
            </a:r>
          </a:p>
          <a:p>
            <a:pPr marL="617220" lvl="1" indent="-342900">
              <a:buClr>
                <a:srgbClr val="CCAF0A"/>
              </a:buClr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3B3B3B"/>
                </a:solidFill>
              </a:rPr>
              <a:t>Individualists</a:t>
            </a:r>
            <a:r>
              <a:rPr lang="en-US" sz="3200" dirty="0">
                <a:solidFill>
                  <a:srgbClr val="3B3B3B"/>
                </a:solidFill>
              </a:rPr>
              <a:t> define themselves in terms of personal identities</a:t>
            </a:r>
          </a:p>
          <a:p>
            <a:pPr marL="617220" lvl="1" indent="-342900">
              <a:buClr>
                <a:srgbClr val="CCAF0A"/>
              </a:buClr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3B3B3B"/>
                </a:solidFill>
              </a:rPr>
              <a:t>Collectivists</a:t>
            </a:r>
            <a:r>
              <a:rPr lang="en-US" sz="3200" dirty="0">
                <a:solidFill>
                  <a:srgbClr val="3B3B3B"/>
                </a:solidFill>
              </a:rPr>
              <a:t> define themselves in terms of groups to which they belong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Collectivism vs. Individualism</a:t>
            </a:r>
          </a:p>
        </p:txBody>
      </p:sp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id="{07564E80-65ED-41D5-A718-DE2D0A10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592298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1 person">
            <a:hlinkClick r:id="rId3"/>
            <a:extLst>
              <a:ext uri="{FF2B5EF4-FFF2-40B4-BE49-F238E27FC236}">
                <a16:creationId xmlns:a16="http://schemas.microsoft.com/office/drawing/2014/main" id="{EB9A3B6A-7A23-400D-B0C4-551EEAA8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46403"/>
            <a:ext cx="2286001" cy="18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8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225CE-ECE6-4C83-A27F-3F743E37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consider yourself to be </a:t>
            </a:r>
            <a:r>
              <a:rPr lang="en-US" sz="3600"/>
              <a:t>more of an </a:t>
            </a:r>
            <a:r>
              <a:rPr lang="en-US" sz="3600" dirty="0"/>
              <a:t>individualist or a collectivist?</a:t>
            </a:r>
          </a:p>
          <a:p>
            <a:pPr lvl="1"/>
            <a:r>
              <a:rPr lang="en-US" sz="3200" dirty="0"/>
              <a:t>Why? Give examples.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BFA66-843A-4432-A9A2-CE4FDA59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362971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Conditioning: Pavlov</a:t>
            </a:r>
          </a:p>
        </p:txBody>
      </p:sp>
      <p:pic>
        <p:nvPicPr>
          <p:cNvPr id="1026" name="Picture 2" descr="http://www.myhandfamily.com/blog/wp-content/uploads/2009/09/Stivers-2-10-03-Pavlovs-do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24912"/>
            <a:ext cx="8686799" cy="508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Personality is predictable based on individual history of reward and punishment</a:t>
            </a:r>
          </a:p>
          <a:p>
            <a:pPr marL="514350" indent="-514350">
              <a:buAutoNum type="alphaUcPeriod"/>
            </a:pPr>
            <a:r>
              <a:rPr lang="en-US" sz="2800" dirty="0"/>
              <a:t>Based on external, rather than internal, influences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Learning Theory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95149"/>
            <a:ext cx="8077200" cy="31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_HI3tXOdG0CI/S8CiAwENQQI/AAAAAAAAALA/U4ZcH6WM1a8/s1600/little-a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"/>
            <a:ext cx="3352800" cy="3133726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c/cc/Little-al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4016132" cy="2590800"/>
          </a:xfrm>
          <a:prstGeom prst="rect">
            <a:avLst/>
          </a:prstGeom>
          <a:noFill/>
        </p:spPr>
      </p:pic>
      <p:pic>
        <p:nvPicPr>
          <p:cNvPr id="18438" name="Picture 6" descr="http://goodpsychology.files.wordpress.com/2013/04/john-b-wats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"/>
            <a:ext cx="462914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067800" cy="4495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/>
              <a:t>C.  </a:t>
            </a:r>
            <a:r>
              <a:rPr lang="en-US" sz="3200" u="sng" dirty="0"/>
              <a:t>B.F. Skinner: Operant </a:t>
            </a:r>
            <a:r>
              <a:rPr lang="en-US" sz="3200" b="1" u="sng" dirty="0"/>
              <a:t>behaviorism</a:t>
            </a:r>
          </a:p>
          <a:p>
            <a:pPr marL="834390" lvl="1" indent="-514350">
              <a:buAutoNum type="arabicPeriod"/>
            </a:pPr>
            <a:r>
              <a:rPr lang="en-US" sz="2800" dirty="0"/>
              <a:t>Viewed personality in terms of observable behavior</a:t>
            </a:r>
          </a:p>
          <a:p>
            <a:pPr marL="834390" lvl="1" indent="-514350">
              <a:buAutoNum type="arabicPeriod"/>
            </a:pPr>
            <a:r>
              <a:rPr lang="en-US" sz="2800" dirty="0"/>
              <a:t>Behavior under control of punishment and reinforcement: </a:t>
            </a:r>
            <a:r>
              <a:rPr lang="en-US" sz="2800" b="1" u="sng" dirty="0"/>
              <a:t>operant conditioning</a:t>
            </a:r>
            <a:endParaRPr lang="en-US" sz="2800" u="sng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</a:t>
            </a:r>
          </a:p>
        </p:txBody>
      </p:sp>
      <p:pic>
        <p:nvPicPr>
          <p:cNvPr id="2050" name="Picture 2" descr="http://mytwopixelsworth.files.wordpress.com/2011/04/2011_04_11_skinnerbox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30" y="4191000"/>
            <a:ext cx="7467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File:Operant conditioning 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757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3</a:t>
            </a:r>
            <a:r>
              <a:rPr lang="en-US" sz="3200" b="1" u="sng" dirty="0"/>
              <a:t>. Behavior therapy</a:t>
            </a:r>
            <a:r>
              <a:rPr lang="en-US" sz="3200" u="sng" dirty="0"/>
              <a:t>: </a:t>
            </a:r>
            <a:r>
              <a:rPr lang="en-US" sz="3200" dirty="0"/>
              <a:t>attempt to change behavior through systematic alteration of undesired patterns of behavior to produce desired patterns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</a:t>
            </a:r>
          </a:p>
        </p:txBody>
      </p:sp>
      <p:pic>
        <p:nvPicPr>
          <p:cNvPr id="17410" name="Picture 2" descr="http://blog.wsd.net/jreeve/files/2010/06/behaviori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49305"/>
            <a:ext cx="4495800" cy="530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4. </a:t>
            </a:r>
            <a:r>
              <a:rPr lang="en-US" sz="2800" b="1" u="sng" dirty="0"/>
              <a:t>Free Will vs. Determinism</a:t>
            </a:r>
          </a:p>
          <a:p>
            <a:pPr marL="514350" indent="-514350">
              <a:buAutoNum type="alphaLcPeriod"/>
            </a:pPr>
            <a:r>
              <a:rPr lang="en-US" sz="2800" dirty="0"/>
              <a:t>Skinner rejects ideas of personal freedom, choice, etc.</a:t>
            </a:r>
          </a:p>
          <a:p>
            <a:pPr marL="514350" indent="-514350">
              <a:buAutoNum type="alphaLcPeriod"/>
            </a:pPr>
            <a:r>
              <a:rPr lang="en-US" sz="2800" dirty="0"/>
              <a:t>Our decisions are based on environmental influences</a:t>
            </a:r>
          </a:p>
          <a:p>
            <a:pPr marL="514350" indent="-514350">
              <a:buAutoNum type="alphaLcPeriod"/>
            </a:pPr>
            <a:r>
              <a:rPr lang="en-US" sz="2800" b="1" u="sng" dirty="0"/>
              <a:t>Socialization</a:t>
            </a:r>
            <a:r>
              <a:rPr lang="en-US" sz="2800" u="sng" dirty="0"/>
              <a:t>: </a:t>
            </a:r>
            <a:r>
              <a:rPr lang="en-US" sz="2800" dirty="0"/>
              <a:t>process by which people learn and adopt socially desirable behaviors and</a:t>
            </a:r>
          </a:p>
          <a:p>
            <a:pPr marL="514350" indent="-514350">
              <a:buAutoNum type="alphaLcPeriod"/>
            </a:pPr>
            <a:r>
              <a:rPr lang="en-US" sz="2800" dirty="0"/>
              <a:t>Society shapes us to want what is good for society at a young 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E3BCB-5088-4CC8-80F1-EAA4A9F6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83082"/>
          </a:xfrm>
        </p:spPr>
        <p:txBody>
          <a:bodyPr>
            <a:normAutofit/>
          </a:bodyPr>
          <a:lstStyle/>
          <a:p>
            <a:r>
              <a:rPr lang="en-US" sz="3200" dirty="0"/>
              <a:t>Do you agree / disagree with B.F. Skinner and his Operant Behavior Theory? </a:t>
            </a:r>
          </a:p>
          <a:p>
            <a:pPr lvl="1"/>
            <a:r>
              <a:rPr lang="en-US" sz="2800" dirty="0"/>
              <a:t>Why?</a:t>
            </a:r>
          </a:p>
          <a:p>
            <a:r>
              <a:rPr lang="en-US" sz="3400" dirty="0"/>
              <a:t>Do you think that our behaviors can be altered through a systematic approach of change? </a:t>
            </a:r>
          </a:p>
          <a:p>
            <a:pPr lvl="1"/>
            <a:r>
              <a:rPr lang="en-US" sz="2800" dirty="0"/>
              <a:t>Why or why not?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439D5-D6D4-4070-919E-1B483D54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84302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179</TotalTime>
  <Words>471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Medium</vt:lpstr>
      <vt:lpstr>Wingdings</vt:lpstr>
      <vt:lpstr>Wingdings 2</vt:lpstr>
      <vt:lpstr>Grid</vt:lpstr>
      <vt:lpstr>Behavioral and  Sociocultural theory</vt:lpstr>
      <vt:lpstr>Classical Conditioning: Pavlov</vt:lpstr>
      <vt:lpstr>The Learning Theory</vt:lpstr>
      <vt:lpstr>PowerPoint Presentation</vt:lpstr>
      <vt:lpstr>Learning Theory</vt:lpstr>
      <vt:lpstr>PowerPoint Presentation</vt:lpstr>
      <vt:lpstr>Learning Theory</vt:lpstr>
      <vt:lpstr>Learning Theory</vt:lpstr>
      <vt:lpstr>Table Talk </vt:lpstr>
      <vt:lpstr>Social Learning Theory</vt:lpstr>
      <vt:lpstr>Albert Bandura</vt:lpstr>
      <vt:lpstr>Albert Bandura…</vt:lpstr>
      <vt:lpstr>Evaluation of Behaviorist Approach</vt:lpstr>
      <vt:lpstr>Table Talk </vt:lpstr>
      <vt:lpstr>Sociocultural Theory</vt:lpstr>
      <vt:lpstr>Sociocultural theory</vt:lpstr>
      <vt:lpstr>PowerPoint Presentation</vt:lpstr>
      <vt:lpstr>Collectivism vs. Individualism</vt:lpstr>
      <vt:lpstr>Table Talk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Behavioral/ Sociocultural theory</dc:title>
  <dc:creator>katyelang</dc:creator>
  <cp:lastModifiedBy>Christina Schwarz</cp:lastModifiedBy>
  <cp:revision>27</cp:revision>
  <dcterms:created xsi:type="dcterms:W3CDTF">2013-11-06T04:23:07Z</dcterms:created>
  <dcterms:modified xsi:type="dcterms:W3CDTF">2018-07-26T17:49:30Z</dcterms:modified>
</cp:coreProperties>
</file>